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9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6D031B28-0362-4821-BD46-FB88182A471D}" type="datetimeFigureOut">
              <a:rPr lang="es-PE" smtClean="0"/>
              <a:t>05/08/2021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304BCE6B-1FAD-4115-A852-E272735F5C5E}" type="slidenum">
              <a:rPr lang="es-PE" smtClean="0"/>
              <a:t>‹Nº›</a:t>
            </a:fld>
            <a:endParaRPr lang="es-P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D031B28-0362-4821-BD46-FB88182A471D}" type="datetimeFigureOut">
              <a:rPr lang="es-PE" smtClean="0"/>
              <a:t>05/08/2021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304BCE6B-1FAD-4115-A852-E272735F5C5E}" type="slidenum">
              <a:rPr lang="es-PE" smtClean="0"/>
              <a:t>‹Nº›</a:t>
            </a:fld>
            <a:endParaRPr lang="es-P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D031B28-0362-4821-BD46-FB88182A471D}" type="datetimeFigureOut">
              <a:rPr lang="es-PE" smtClean="0"/>
              <a:t>05/08/2021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304BCE6B-1FAD-4115-A852-E272735F5C5E}" type="slidenum">
              <a:rPr lang="es-PE" smtClean="0"/>
              <a:t>‹Nº›</a:t>
            </a:fld>
            <a:endParaRPr lang="es-PE"/>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D031B28-0362-4821-BD46-FB88182A471D}" type="datetimeFigureOut">
              <a:rPr lang="es-PE" smtClean="0"/>
              <a:t>05/08/2021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304BCE6B-1FAD-4115-A852-E272735F5C5E}" type="slidenum">
              <a:rPr lang="es-PE" smtClean="0"/>
              <a:t>‹Nº›</a:t>
            </a:fld>
            <a:endParaRPr lang="es-PE"/>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D031B28-0362-4821-BD46-FB88182A471D}" type="datetimeFigureOut">
              <a:rPr lang="es-PE" smtClean="0"/>
              <a:t>05/08/2021</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304BCE6B-1FAD-4115-A852-E272735F5C5E}" type="slidenum">
              <a:rPr lang="es-PE" smtClean="0"/>
              <a:t>‹Nº›</a:t>
            </a:fld>
            <a:endParaRPr lang="es-P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6D031B28-0362-4821-BD46-FB88182A471D}" type="datetimeFigureOut">
              <a:rPr lang="es-PE" smtClean="0"/>
              <a:t>05/08/2021</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304BCE6B-1FAD-4115-A852-E272735F5C5E}" type="slidenum">
              <a:rPr lang="es-PE" smtClean="0"/>
              <a:t>‹Nº›</a:t>
            </a:fld>
            <a:endParaRPr lang="es-PE"/>
          </a:p>
        </p:txBody>
      </p:sp>
      <p:sp>
        <p:nvSpPr>
          <p:cNvPr id="9" name="Content Placeholder 8"/>
          <p:cNvSpPr>
            <a:spLocks noGrp="1"/>
          </p:cNvSpPr>
          <p:nvPr>
            <p:ph sz="quarter" idx="13"/>
          </p:nvPr>
        </p:nvSpPr>
        <p:spPr>
          <a:xfrm>
            <a:off x="676655"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D031B28-0362-4821-BD46-FB88182A471D}" type="datetimeFigureOut">
              <a:rPr lang="es-PE" smtClean="0"/>
              <a:t>05/08/2021</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304BCE6B-1FAD-4115-A852-E272735F5C5E}" type="slidenum">
              <a:rPr lang="es-PE" smtClean="0"/>
              <a:t>‹Nº›</a:t>
            </a:fld>
            <a:endParaRPr lang="es-P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6D031B28-0362-4821-BD46-FB88182A471D}" type="datetimeFigureOut">
              <a:rPr lang="es-PE" smtClean="0"/>
              <a:t>05/08/2021</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304BCE6B-1FAD-4115-A852-E272735F5C5E}" type="slidenum">
              <a:rPr lang="es-PE" smtClean="0"/>
              <a:t>‹Nº›</a:t>
            </a:fld>
            <a:endParaRPr lang="es-P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D031B28-0362-4821-BD46-FB88182A471D}" type="datetimeFigureOut">
              <a:rPr lang="es-PE" smtClean="0"/>
              <a:t>05/08/2021</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304BCE6B-1FAD-4115-A852-E272735F5C5E}" type="slidenum">
              <a:rPr lang="es-PE" smtClean="0"/>
              <a:t>‹Nº›</a:t>
            </a:fld>
            <a:endParaRPr lang="es-P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D031B28-0362-4821-BD46-FB88182A471D}" type="datetimeFigureOut">
              <a:rPr lang="es-PE" smtClean="0"/>
              <a:t>05/08/2021</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304BCE6B-1FAD-4115-A852-E272735F5C5E}" type="slidenum">
              <a:rPr lang="es-PE" smtClean="0"/>
              <a:t>‹Nº›</a:t>
            </a:fld>
            <a:endParaRPr lang="es-PE"/>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D031B28-0362-4821-BD46-FB88182A471D}" type="datetimeFigureOut">
              <a:rPr lang="es-PE" smtClean="0"/>
              <a:t>05/08/2021</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304BCE6B-1FAD-4115-A852-E272735F5C5E}" type="slidenum">
              <a:rPr lang="es-PE" smtClean="0"/>
              <a:t>‹Nº›</a:t>
            </a:fld>
            <a:endParaRPr lang="es-PE"/>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D031B28-0362-4821-BD46-FB88182A471D}" type="datetimeFigureOut">
              <a:rPr lang="es-PE" smtClean="0"/>
              <a:t>05/08/2021</a:t>
            </a:fld>
            <a:endParaRPr lang="es-PE"/>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s-PE"/>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04BCE6B-1FAD-4115-A852-E272735F5C5E}" type="slidenum">
              <a:rPr lang="es-PE" smtClean="0"/>
              <a:t>‹Nº›</a:t>
            </a:fld>
            <a:endParaRPr lang="es-PE"/>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Subtítulo"/>
              <p:cNvSpPr>
                <a:spLocks noGrp="1"/>
              </p:cNvSpPr>
              <p:nvPr>
                <p:ph type="subTitle" idx="1"/>
              </p:nvPr>
            </p:nvSpPr>
            <p:spPr>
              <a:xfrm>
                <a:off x="179512" y="260648"/>
                <a:ext cx="8784976" cy="6480720"/>
              </a:xfrm>
            </p:spPr>
            <p:txBody>
              <a:bodyPr>
                <a:normAutofit/>
              </a:bodyPr>
              <a:lstStyle/>
              <a:p>
                <a:r>
                  <a:rPr lang="es-PE" sz="2200" b="1" dirty="0" smtClean="0">
                    <a:solidFill>
                      <a:schemeClr val="tx1"/>
                    </a:solidFill>
                    <a:latin typeface="Calibri" pitchFamily="34" charset="0"/>
                    <a:cs typeface="Calibri" pitchFamily="34" charset="0"/>
                  </a:rPr>
                  <a:t>MOVIMIENTO RECTILINEO UNIFORMEMENTE VARIADO </a:t>
                </a:r>
              </a:p>
              <a:p>
                <a:r>
                  <a:rPr lang="es-PE" sz="2200" b="1" dirty="0" smtClean="0">
                    <a:solidFill>
                      <a:schemeClr val="tx1"/>
                    </a:solidFill>
                    <a:latin typeface="Calibri" pitchFamily="34" charset="0"/>
                    <a:cs typeface="Calibri" pitchFamily="34" charset="0"/>
                  </a:rPr>
                  <a:t>(MRUV)</a:t>
                </a:r>
                <a:endParaRPr lang="es-PE" sz="2200" dirty="0">
                  <a:solidFill>
                    <a:schemeClr val="tx1"/>
                  </a:solidFill>
                  <a:latin typeface="Calibri" pitchFamily="34" charset="0"/>
                  <a:cs typeface="Calibri" pitchFamily="34" charset="0"/>
                </a:endParaRPr>
              </a:p>
              <a:p>
                <a:pPr algn="l"/>
                <a:r>
                  <a:rPr lang="es-PE" sz="2200" dirty="0">
                    <a:solidFill>
                      <a:schemeClr val="tx1"/>
                    </a:solidFill>
                    <a:latin typeface="Calibri" pitchFamily="34" charset="0"/>
                    <a:cs typeface="Calibri" pitchFamily="34" charset="0"/>
                  </a:rPr>
                  <a:t>Es aquel movimiento cuya trayectoria es una recta y el módulo de la velocidad varia la misma cantidad en cada unidad de tiempo.</a:t>
                </a:r>
              </a:p>
              <a:p>
                <a:pPr algn="l"/>
                <a:r>
                  <a:rPr lang="es-PE" sz="2200" dirty="0">
                    <a:solidFill>
                      <a:schemeClr val="tx1"/>
                    </a:solidFill>
                    <a:latin typeface="Calibri" pitchFamily="34" charset="0"/>
                    <a:cs typeface="Calibri" pitchFamily="34" charset="0"/>
                  </a:rPr>
                  <a:t>Se puede decir que la diferencia del movimiento rectilíneo uniforme que la distancia recorrida son iguales por cada intervalo de tiempo, en el movimiento rectilíneo uniformemente variado las distancias recorridas son diferentes por intervalo de tiempo. Esto hace que la velocidad varié en su módulo (rapidez) y la razón de esta razón de velocidad por unidad de tiempo se llama aceleración.</a:t>
                </a:r>
              </a:p>
              <a:p>
                <a:pPr algn="l"/>
                <a:r>
                  <a:rPr lang="es-PE" sz="2200" dirty="0">
                    <a:solidFill>
                      <a:schemeClr val="tx1"/>
                    </a:solidFill>
                    <a:latin typeface="Calibri" pitchFamily="34" charset="0"/>
                    <a:cs typeface="Calibri" pitchFamily="34" charset="0"/>
                  </a:rPr>
                  <a:t> </a:t>
                </a:r>
                <a:r>
                  <a:rPr lang="es-PE" sz="2200" dirty="0" smtClean="0">
                    <a:solidFill>
                      <a:schemeClr val="tx1"/>
                    </a:solidFill>
                    <a:latin typeface="Calibri" pitchFamily="34" charset="0"/>
                    <a:cs typeface="Calibri" pitchFamily="34" charset="0"/>
                  </a:rPr>
                  <a:t>                                                     a </a:t>
                </a:r>
                <a:r>
                  <a:rPr lang="es-PE" sz="2200" dirty="0">
                    <a:solidFill>
                      <a:schemeClr val="tx1"/>
                    </a:solidFill>
                    <a:latin typeface="Calibri" pitchFamily="34" charset="0"/>
                    <a:cs typeface="Calibri" pitchFamily="34" charset="0"/>
                  </a:rPr>
                  <a:t>= </a:t>
                </a:r>
                <a14:m>
                  <m:oMath xmlns:m="http://schemas.openxmlformats.org/officeDocument/2006/math">
                    <m:f>
                      <m:fPr>
                        <m:ctrlPr>
                          <a:rPr lang="es-PE" sz="2200" i="1">
                            <a:solidFill>
                              <a:schemeClr val="tx1"/>
                            </a:solidFill>
                            <a:latin typeface="Cambria Math" panose="02040503050406030204" pitchFamily="18" charset="0"/>
                          </a:rPr>
                        </m:ctrlPr>
                      </m:fPr>
                      <m:num>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𝑓</m:t>
                            </m:r>
                          </m:sub>
                        </m:sSub>
                        <m:r>
                          <a:rPr lang="es-PE" sz="2200" i="1">
                            <a:solidFill>
                              <a:schemeClr val="tx1"/>
                            </a:solidFill>
                            <a:latin typeface="Cambria Math"/>
                          </a:rPr>
                          <m:t>−</m:t>
                        </m:r>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𝑜</m:t>
                            </m:r>
                          </m:sub>
                        </m:sSub>
                      </m:num>
                      <m:den>
                        <m:r>
                          <a:rPr lang="es-PE" sz="2200" i="1">
                            <a:solidFill>
                              <a:schemeClr val="tx1"/>
                            </a:solidFill>
                            <a:latin typeface="Cambria Math"/>
                          </a:rPr>
                          <m:t>𝑡</m:t>
                        </m:r>
                      </m:den>
                    </m:f>
                  </m:oMath>
                </a14:m>
                <a:r>
                  <a:rPr lang="es-PE" sz="2200" dirty="0">
                    <a:solidFill>
                      <a:schemeClr val="tx1"/>
                    </a:solidFill>
                    <a:latin typeface="Calibri" pitchFamily="34" charset="0"/>
                    <a:cs typeface="Calibri" pitchFamily="34" charset="0"/>
                  </a:rPr>
                  <a:t>          	</a:t>
                </a:r>
              </a:p>
              <a:p>
                <a:pPr algn="l"/>
                <a:r>
                  <a:rPr lang="es-PE" sz="2200" dirty="0">
                    <a:solidFill>
                      <a:schemeClr val="tx1"/>
                    </a:solidFill>
                    <a:latin typeface="Calibri" pitchFamily="34" charset="0"/>
                    <a:cs typeface="Calibri" pitchFamily="34" charset="0"/>
                  </a:rPr>
                  <a:t> a: aceleración</a:t>
                </a:r>
              </a:p>
              <a:p>
                <a:pPr algn="l"/>
                <a14:m>
                  <m:oMath xmlns:m="http://schemas.openxmlformats.org/officeDocument/2006/math">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𝑓</m:t>
                        </m:r>
                      </m:sub>
                    </m:sSub>
                  </m:oMath>
                </a14:m>
                <a:r>
                  <a:rPr lang="es-PE" sz="2200" dirty="0">
                    <a:solidFill>
                      <a:schemeClr val="tx1"/>
                    </a:solidFill>
                    <a:latin typeface="Calibri" pitchFamily="34" charset="0"/>
                    <a:cs typeface="Calibri" pitchFamily="34" charset="0"/>
                  </a:rPr>
                  <a:t>: Rapidez final</a:t>
                </a:r>
              </a:p>
              <a:p>
                <a:pPr algn="l"/>
                <a14:m>
                  <m:oMath xmlns:m="http://schemas.openxmlformats.org/officeDocument/2006/math">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𝑜</m:t>
                        </m:r>
                      </m:sub>
                    </m:sSub>
                  </m:oMath>
                </a14:m>
                <a:r>
                  <a:rPr lang="es-PE" sz="2200" dirty="0">
                    <a:solidFill>
                      <a:schemeClr val="tx1"/>
                    </a:solidFill>
                    <a:latin typeface="Calibri" pitchFamily="34" charset="0"/>
                    <a:cs typeface="Calibri" pitchFamily="34" charset="0"/>
                  </a:rPr>
                  <a:t>: Rapidez inicial</a:t>
                </a:r>
              </a:p>
              <a:p>
                <a:pPr algn="l"/>
                <a:r>
                  <a:rPr lang="es-PE" sz="2200" dirty="0">
                    <a:solidFill>
                      <a:schemeClr val="tx1"/>
                    </a:solidFill>
                    <a:latin typeface="Calibri" pitchFamily="34" charset="0"/>
                    <a:cs typeface="Calibri" pitchFamily="34" charset="0"/>
                  </a:rPr>
                  <a:t> t: tiempo</a:t>
                </a:r>
              </a:p>
              <a:p>
                <a:endParaRPr lang="es-PE" dirty="0"/>
              </a:p>
            </p:txBody>
          </p:sp>
        </mc:Choice>
        <mc:Fallback xmlns="">
          <p:sp>
            <p:nvSpPr>
              <p:cNvPr id="3" name="2 Subtítulo"/>
              <p:cNvSpPr>
                <a:spLocks noGrp="1" noRot="1" noChangeAspect="1" noMove="1" noResize="1" noEditPoints="1" noAdjustHandles="1" noChangeArrowheads="1" noChangeShapeType="1" noTextEdit="1"/>
              </p:cNvSpPr>
              <p:nvPr>
                <p:ph type="subTitle" idx="1"/>
              </p:nvPr>
            </p:nvSpPr>
            <p:spPr>
              <a:xfrm>
                <a:off x="179512" y="260648"/>
                <a:ext cx="8784976" cy="6480720"/>
              </a:xfrm>
              <a:blipFill rotWithShape="1">
                <a:blip r:embed="rId2"/>
                <a:stretch>
                  <a:fillRect l="-832" t="-564" r="-69"/>
                </a:stretch>
              </a:blipFill>
            </p:spPr>
            <p:txBody>
              <a:bodyPr/>
              <a:lstStyle/>
              <a:p>
                <a:r>
                  <a:rPr lang="es-PE">
                    <a:noFill/>
                  </a:rPr>
                  <a:t> </a:t>
                </a:r>
              </a:p>
            </p:txBody>
          </p:sp>
        </mc:Fallback>
      </mc:AlternateContent>
      <p:pic>
        <p:nvPicPr>
          <p:cNvPr id="4" name="3 Imagen"/>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8100000" y="180000"/>
            <a:ext cx="900000" cy="540000"/>
          </a:xfrm>
          <a:prstGeom prst="rect">
            <a:avLst/>
          </a:prstGeom>
        </p:spPr>
      </p:pic>
    </p:spTree>
    <p:extLst>
      <p:ext uri="{BB962C8B-B14F-4D97-AF65-F5344CB8AC3E}">
        <p14:creationId xmlns:p14="http://schemas.microsoft.com/office/powerpoint/2010/main" val="2530399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79512" y="188640"/>
            <a:ext cx="8784976" cy="6480720"/>
          </a:xfrm>
        </p:spPr>
        <p:txBody>
          <a:bodyPr/>
          <a:lstStyle/>
          <a:p>
            <a:endParaRPr lang="es-PE" dirty="0" smtClean="0"/>
          </a:p>
          <a:p>
            <a:endParaRPr lang="es-PE" dirty="0"/>
          </a:p>
          <a:p>
            <a:endParaRPr lang="es-PE" dirty="0" smtClean="0"/>
          </a:p>
          <a:p>
            <a:endParaRPr lang="es-PE" dirty="0"/>
          </a:p>
          <a:p>
            <a:pPr algn="l"/>
            <a:endParaRPr lang="es-PE" sz="2200" dirty="0" smtClean="0">
              <a:solidFill>
                <a:schemeClr val="tx1"/>
              </a:solidFill>
              <a:latin typeface="Calibri" pitchFamily="34" charset="0"/>
              <a:cs typeface="Calibri" pitchFamily="34" charset="0"/>
            </a:endParaRPr>
          </a:p>
          <a:p>
            <a:pPr algn="l"/>
            <a:endParaRPr lang="es-PE" sz="2200" dirty="0">
              <a:solidFill>
                <a:schemeClr val="tx1"/>
              </a:solidFill>
              <a:latin typeface="Calibri" pitchFamily="34" charset="0"/>
              <a:cs typeface="Calibri" pitchFamily="34" charset="0"/>
            </a:endParaRPr>
          </a:p>
          <a:p>
            <a:pPr algn="l"/>
            <a:r>
              <a:rPr lang="es-PE" sz="2200" dirty="0" smtClean="0">
                <a:solidFill>
                  <a:schemeClr val="tx1"/>
                </a:solidFill>
                <a:latin typeface="Calibri" pitchFamily="34" charset="0"/>
                <a:cs typeface="Calibri" pitchFamily="34" charset="0"/>
              </a:rPr>
              <a:t>En </a:t>
            </a:r>
            <a:r>
              <a:rPr lang="es-PE" sz="2200" dirty="0">
                <a:solidFill>
                  <a:schemeClr val="tx1"/>
                </a:solidFill>
                <a:latin typeface="Calibri" pitchFamily="34" charset="0"/>
                <a:cs typeface="Calibri" pitchFamily="34" charset="0"/>
              </a:rPr>
              <a:t>el dibujo se representa un movimiento rectilíneo, en el cual la velocidad en cada carro es mayor que en el punto anterior</a:t>
            </a:r>
            <a:r>
              <a:rPr lang="es-PE" sz="2200" dirty="0" smtClean="0">
                <a:solidFill>
                  <a:schemeClr val="tx1"/>
                </a:solidFill>
                <a:latin typeface="Calibri" pitchFamily="34" charset="0"/>
                <a:cs typeface="Calibri" pitchFamily="34" charset="0"/>
              </a:rPr>
              <a:t>.</a:t>
            </a:r>
          </a:p>
          <a:p>
            <a:pPr algn="l"/>
            <a:r>
              <a:rPr lang="es-PE" sz="2200" dirty="0">
                <a:solidFill>
                  <a:schemeClr val="tx1"/>
                </a:solidFill>
                <a:latin typeface="Calibri" pitchFamily="34" charset="0"/>
                <a:cs typeface="Calibri" pitchFamily="34" charset="0"/>
              </a:rPr>
              <a:t>Como cada carro representa la posición del móvil en cada unidad de tiempo, significa que el móvil aumenta su velocidad en cada unidad de tiempo.</a:t>
            </a:r>
          </a:p>
          <a:p>
            <a:pPr algn="l"/>
            <a:r>
              <a:rPr lang="es-PE" sz="2200" dirty="0">
                <a:solidFill>
                  <a:schemeClr val="tx1"/>
                </a:solidFill>
                <a:latin typeface="Calibri" pitchFamily="34" charset="0"/>
                <a:cs typeface="Calibri" pitchFamily="34" charset="0"/>
              </a:rPr>
              <a:t>Este tipo de movimiento se le llama movimiento uniformemente acelerado</a:t>
            </a:r>
            <a:r>
              <a:rPr lang="es-PE" sz="2400" dirty="0" smtClean="0">
                <a:latin typeface="Calibri" pitchFamily="34" charset="0"/>
                <a:cs typeface="Calibri" pitchFamily="34" charset="0"/>
              </a:rPr>
              <a:t>.</a:t>
            </a:r>
          </a:p>
          <a:p>
            <a:pPr algn="l"/>
            <a:endParaRPr lang="es-PE" sz="2400" dirty="0"/>
          </a:p>
          <a:p>
            <a:pPr algn="l"/>
            <a:endParaRPr lang="es-PE" sz="2200" dirty="0">
              <a:solidFill>
                <a:schemeClr val="tx1"/>
              </a:solidFill>
            </a:endParaRPr>
          </a:p>
        </p:txBody>
      </p:sp>
      <p:pic>
        <p:nvPicPr>
          <p:cNvPr id="2" name="1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332656"/>
            <a:ext cx="7272808" cy="1943100"/>
          </a:xfrm>
          <a:prstGeom prst="rect">
            <a:avLst/>
          </a:prstGeom>
        </p:spPr>
      </p:pic>
      <p:pic>
        <p:nvPicPr>
          <p:cNvPr id="4" name="3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4725144"/>
            <a:ext cx="7272808" cy="1944216"/>
          </a:xfrm>
          <a:prstGeom prst="rect">
            <a:avLst/>
          </a:prstGeom>
        </p:spPr>
      </p:pic>
      <p:pic>
        <p:nvPicPr>
          <p:cNvPr id="5" name="4 Imagen"/>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100000" y="180000"/>
            <a:ext cx="900000" cy="540000"/>
          </a:xfrm>
          <a:prstGeom prst="rect">
            <a:avLst/>
          </a:prstGeom>
        </p:spPr>
      </p:pic>
    </p:spTree>
    <p:extLst>
      <p:ext uri="{BB962C8B-B14F-4D97-AF65-F5344CB8AC3E}">
        <p14:creationId xmlns:p14="http://schemas.microsoft.com/office/powerpoint/2010/main" val="2993831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Subtítulo"/>
              <p:cNvSpPr>
                <a:spLocks noGrp="1"/>
              </p:cNvSpPr>
              <p:nvPr>
                <p:ph type="subTitle" idx="1"/>
              </p:nvPr>
            </p:nvSpPr>
            <p:spPr>
              <a:xfrm>
                <a:off x="179512" y="188640"/>
                <a:ext cx="8784976" cy="6552728"/>
              </a:xfrm>
            </p:spPr>
            <p:txBody>
              <a:bodyPr>
                <a:normAutofit/>
              </a:bodyPr>
              <a:lstStyle/>
              <a:p>
                <a:pPr algn="l"/>
                <a:r>
                  <a:rPr lang="es-PE" sz="2200" dirty="0">
                    <a:solidFill>
                      <a:schemeClr val="tx1"/>
                    </a:solidFill>
                    <a:latin typeface="Calibri" pitchFamily="34" charset="0"/>
                    <a:cs typeface="Calibri" pitchFamily="34" charset="0"/>
                  </a:rPr>
                  <a:t>En el dibujo representa un movimiento rectilíneo, en el cual la </a:t>
                </a:r>
                <a:endParaRPr lang="es-PE" sz="2200" dirty="0" smtClean="0">
                  <a:solidFill>
                    <a:schemeClr val="tx1"/>
                  </a:solidFill>
                  <a:latin typeface="Calibri" pitchFamily="34" charset="0"/>
                  <a:cs typeface="Calibri" pitchFamily="34" charset="0"/>
                </a:endParaRPr>
              </a:p>
              <a:p>
                <a:pPr algn="l"/>
                <a:r>
                  <a:rPr lang="es-PE" sz="2200" dirty="0" smtClean="0">
                    <a:solidFill>
                      <a:schemeClr val="tx1"/>
                    </a:solidFill>
                    <a:latin typeface="Calibri" pitchFamily="34" charset="0"/>
                    <a:cs typeface="Calibri" pitchFamily="34" charset="0"/>
                  </a:rPr>
                  <a:t>velocidad </a:t>
                </a:r>
                <a:r>
                  <a:rPr lang="es-PE" sz="2200" dirty="0">
                    <a:solidFill>
                      <a:schemeClr val="tx1"/>
                    </a:solidFill>
                    <a:latin typeface="Calibri" pitchFamily="34" charset="0"/>
                    <a:cs typeface="Calibri" pitchFamily="34" charset="0"/>
                  </a:rPr>
                  <a:t>en cada auto disminuye en </a:t>
                </a:r>
                <a:r>
                  <a:rPr lang="es-PE" sz="2200" dirty="0" smtClean="0">
                    <a:solidFill>
                      <a:schemeClr val="tx1"/>
                    </a:solidFill>
                    <a:latin typeface="Calibri" pitchFamily="34" charset="0"/>
                    <a:cs typeface="Calibri" pitchFamily="34" charset="0"/>
                  </a:rPr>
                  <a:t>-5m/s.</a:t>
                </a:r>
                <a:endParaRPr lang="es-PE" sz="2200" dirty="0">
                  <a:solidFill>
                    <a:schemeClr val="tx1"/>
                  </a:solidFill>
                  <a:latin typeface="Calibri" pitchFamily="34" charset="0"/>
                  <a:cs typeface="Calibri" pitchFamily="34" charset="0"/>
                </a:endParaRPr>
              </a:p>
              <a:p>
                <a:pPr algn="l"/>
                <a:r>
                  <a:rPr lang="es-PE" sz="2200" dirty="0">
                    <a:solidFill>
                      <a:schemeClr val="tx1"/>
                    </a:solidFill>
                    <a:latin typeface="Calibri" pitchFamily="34" charset="0"/>
                    <a:cs typeface="Calibri" pitchFamily="34" charset="0"/>
                  </a:rPr>
                  <a:t>Como cada carro representa un movimiento la posición del móvil en cada unidad de tiempo, significa que el móvil disminuye su velocidad en cada unidad de tiempo.</a:t>
                </a:r>
              </a:p>
              <a:p>
                <a:pPr algn="l"/>
                <a:r>
                  <a:rPr lang="es-PE" sz="2200" dirty="0">
                    <a:solidFill>
                      <a:schemeClr val="tx1"/>
                    </a:solidFill>
                    <a:latin typeface="Calibri" pitchFamily="34" charset="0"/>
                    <a:cs typeface="Calibri" pitchFamily="34" charset="0"/>
                  </a:rPr>
                  <a:t>En este tipo de movimiento se le llama movimiento uniformemente retardado.</a:t>
                </a:r>
              </a:p>
              <a:p>
                <a:pPr algn="l"/>
                <a:r>
                  <a:rPr lang="es-PE" sz="2200" b="1" dirty="0">
                    <a:solidFill>
                      <a:schemeClr val="tx1"/>
                    </a:solidFill>
                    <a:latin typeface="Calibri" pitchFamily="34" charset="0"/>
                    <a:cs typeface="Calibri" pitchFamily="34" charset="0"/>
                  </a:rPr>
                  <a:t>VELOCIDAD MEDIA:</a:t>
                </a:r>
                <a:endParaRPr lang="es-PE" sz="2200" dirty="0">
                  <a:solidFill>
                    <a:schemeClr val="tx1"/>
                  </a:solidFill>
                  <a:latin typeface="Calibri" pitchFamily="34" charset="0"/>
                  <a:cs typeface="Calibri" pitchFamily="34" charset="0"/>
                </a:endParaRPr>
              </a:p>
              <a:p>
                <a:pPr algn="l"/>
                <a:r>
                  <a:rPr lang="es-PE" sz="2200" dirty="0">
                    <a:solidFill>
                      <a:schemeClr val="tx1"/>
                    </a:solidFill>
                    <a:latin typeface="Calibri" pitchFamily="34" charset="0"/>
                    <a:cs typeface="Calibri" pitchFamily="34" charset="0"/>
                  </a:rPr>
                  <a:t>En muchos casos, cuando estudiamos un movimiento rectilíneo variado entre dos puntos, no nos interesa conocer lo que ocurre a lo largo de la trayectoria, pues solamente tomamos en cuenta el inicio y el final del movimiento, es decir, que consideramos el movimiento rectilíneo variado como un movimiento rectilíneo uniforme, por lo tanto, en el trascurso de toda la trayectoria consideramos que la velocidad es constante. A esta velocidad que consideramos constante la llamaremos velocidad media.</a:t>
                </a:r>
              </a:p>
              <a:p>
                <a14:m>
                  <m:oMath xmlns:m="http://schemas.openxmlformats.org/officeDocument/2006/math">
                    <m:sSub>
                      <m:sSubPr>
                        <m:ctrlPr>
                          <a:rPr lang="es-PE" sz="2200" i="1" smtClean="0">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𝑚</m:t>
                        </m:r>
                      </m:sub>
                    </m:sSub>
                  </m:oMath>
                </a14:m>
                <a:r>
                  <a:rPr lang="es-PE" sz="2200" dirty="0">
                    <a:solidFill>
                      <a:schemeClr val="tx1"/>
                    </a:solidFill>
                    <a:latin typeface="Calibri" pitchFamily="34" charset="0"/>
                    <a:cs typeface="Calibri" pitchFamily="34" charset="0"/>
                  </a:rPr>
                  <a:t> = rapidez media</a:t>
                </a:r>
              </a:p>
              <a:p>
                <a14:m>
                  <m:oMath xmlns:m="http://schemas.openxmlformats.org/officeDocument/2006/math">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𝑚</m:t>
                        </m:r>
                      </m:sub>
                    </m:sSub>
                  </m:oMath>
                </a14:m>
                <a:r>
                  <a:rPr lang="es-PE" sz="2200" dirty="0">
                    <a:solidFill>
                      <a:schemeClr val="tx1"/>
                    </a:solidFill>
                    <a:latin typeface="Calibri" pitchFamily="34" charset="0"/>
                    <a:cs typeface="Calibri" pitchFamily="34" charset="0"/>
                  </a:rPr>
                  <a:t> = </a:t>
                </a:r>
                <a14:m>
                  <m:oMath xmlns:m="http://schemas.openxmlformats.org/officeDocument/2006/math">
                    <m:f>
                      <m:fPr>
                        <m:ctrlPr>
                          <a:rPr lang="es-PE" sz="2200" i="1">
                            <a:solidFill>
                              <a:schemeClr val="tx1"/>
                            </a:solidFill>
                            <a:latin typeface="Cambria Math" panose="02040503050406030204" pitchFamily="18" charset="0"/>
                          </a:rPr>
                        </m:ctrlPr>
                      </m:fPr>
                      <m:num>
                        <m:r>
                          <a:rPr lang="es-PE" sz="2200" i="1">
                            <a:solidFill>
                              <a:schemeClr val="tx1"/>
                            </a:solidFill>
                            <a:latin typeface="Cambria Math"/>
                          </a:rPr>
                          <m:t>𝑑</m:t>
                        </m:r>
                      </m:num>
                      <m:den>
                        <m:r>
                          <a:rPr lang="es-PE" sz="2200" i="1">
                            <a:solidFill>
                              <a:schemeClr val="tx1"/>
                            </a:solidFill>
                            <a:latin typeface="Cambria Math"/>
                          </a:rPr>
                          <m:t>𝑡</m:t>
                        </m:r>
                      </m:den>
                    </m:f>
                  </m:oMath>
                </a14:m>
                <a:r>
                  <a:rPr lang="es-PE" sz="2200" dirty="0">
                    <a:solidFill>
                      <a:schemeClr val="tx1"/>
                    </a:solidFill>
                    <a:latin typeface="Calibri" pitchFamily="34" charset="0"/>
                    <a:cs typeface="Calibri" pitchFamily="34" charset="0"/>
                  </a:rPr>
                  <a:t>               </a:t>
                </a:r>
                <a14:m>
                  <m:oMath xmlns:m="http://schemas.openxmlformats.org/officeDocument/2006/math">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𝑚</m:t>
                        </m:r>
                      </m:sub>
                    </m:sSub>
                  </m:oMath>
                </a14:m>
                <a:r>
                  <a:rPr lang="es-PE" sz="2200" dirty="0">
                    <a:solidFill>
                      <a:schemeClr val="tx1"/>
                    </a:solidFill>
                    <a:latin typeface="Calibri" pitchFamily="34" charset="0"/>
                    <a:cs typeface="Calibri" pitchFamily="34" charset="0"/>
                  </a:rPr>
                  <a:t> = </a:t>
                </a:r>
                <a14:m>
                  <m:oMath xmlns:m="http://schemas.openxmlformats.org/officeDocument/2006/math">
                    <m:f>
                      <m:fPr>
                        <m:ctrlPr>
                          <a:rPr lang="es-PE" sz="2200" i="1">
                            <a:solidFill>
                              <a:schemeClr val="tx1"/>
                            </a:solidFill>
                            <a:latin typeface="Cambria Math" panose="02040503050406030204" pitchFamily="18" charset="0"/>
                          </a:rPr>
                        </m:ctrlPr>
                      </m:fPr>
                      <m:num>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𝑓</m:t>
                            </m:r>
                          </m:sub>
                        </m:sSub>
                        <m:r>
                          <a:rPr lang="es-PE" sz="2200" i="1">
                            <a:solidFill>
                              <a:schemeClr val="tx1"/>
                            </a:solidFill>
                            <a:latin typeface="Cambria Math"/>
                          </a:rPr>
                          <m:t>+</m:t>
                        </m:r>
                        <m:sSub>
                          <m:sSubPr>
                            <m:ctrlPr>
                              <a:rPr lang="es-PE" sz="2200" i="1">
                                <a:solidFill>
                                  <a:schemeClr val="tx1"/>
                                </a:solidFill>
                                <a:latin typeface="Cambria Math" panose="02040503050406030204" pitchFamily="18" charset="0"/>
                              </a:rPr>
                            </m:ctrlPr>
                          </m:sSubPr>
                          <m:e>
                            <m:r>
                              <a:rPr lang="es-PE" sz="2200" i="1">
                                <a:solidFill>
                                  <a:schemeClr val="tx1"/>
                                </a:solidFill>
                                <a:latin typeface="Cambria Math"/>
                              </a:rPr>
                              <m:t>𝑣</m:t>
                            </m:r>
                          </m:e>
                          <m:sub>
                            <m:r>
                              <a:rPr lang="es-PE" sz="2200" i="1">
                                <a:solidFill>
                                  <a:schemeClr val="tx1"/>
                                </a:solidFill>
                                <a:latin typeface="Cambria Math"/>
                              </a:rPr>
                              <m:t>𝑜</m:t>
                            </m:r>
                          </m:sub>
                        </m:sSub>
                      </m:num>
                      <m:den>
                        <m:r>
                          <a:rPr lang="es-PE" sz="2200" i="1">
                            <a:solidFill>
                              <a:schemeClr val="tx1"/>
                            </a:solidFill>
                            <a:latin typeface="Cambria Math"/>
                          </a:rPr>
                          <m:t>2</m:t>
                        </m:r>
                      </m:den>
                    </m:f>
                  </m:oMath>
                </a14:m>
                <a:endParaRPr lang="es-PE" sz="2200" dirty="0">
                  <a:latin typeface="Calibri" pitchFamily="34" charset="0"/>
                  <a:cs typeface="Calibri" pitchFamily="34" charset="0"/>
                </a:endParaRPr>
              </a:p>
              <a:p>
                <a:endParaRPr lang="es-PE" dirty="0">
                  <a:latin typeface="Calibri" pitchFamily="34" charset="0"/>
                  <a:cs typeface="Calibri" pitchFamily="34" charset="0"/>
                </a:endParaRPr>
              </a:p>
            </p:txBody>
          </p:sp>
        </mc:Choice>
        <mc:Fallback>
          <p:sp>
            <p:nvSpPr>
              <p:cNvPr id="3" name="2 Subtítulo"/>
              <p:cNvSpPr>
                <a:spLocks noGrp="1" noRot="1" noChangeAspect="1" noMove="1" noResize="1" noEditPoints="1" noAdjustHandles="1" noChangeArrowheads="1" noChangeShapeType="1" noTextEdit="1"/>
              </p:cNvSpPr>
              <p:nvPr>
                <p:ph type="subTitle" idx="1"/>
              </p:nvPr>
            </p:nvSpPr>
            <p:spPr>
              <a:xfrm>
                <a:off x="179512" y="188640"/>
                <a:ext cx="8784976" cy="6552728"/>
              </a:xfrm>
              <a:blipFill rotWithShape="0">
                <a:blip r:embed="rId2"/>
                <a:stretch>
                  <a:fillRect l="-902" t="-651"/>
                </a:stretch>
              </a:blipFill>
            </p:spPr>
            <p:txBody>
              <a:bodyPr/>
              <a:lstStyle/>
              <a:p>
                <a:r>
                  <a:rPr lang="es-ES">
                    <a:noFill/>
                  </a:rPr>
                  <a:t> </a:t>
                </a:r>
              </a:p>
            </p:txBody>
          </p:sp>
        </mc:Fallback>
      </mc:AlternateContent>
      <p:pic>
        <p:nvPicPr>
          <p:cNvPr id="4" name="3 Imagen"/>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8100000" y="180000"/>
            <a:ext cx="900000" cy="540000"/>
          </a:xfrm>
          <a:prstGeom prst="rect">
            <a:avLst/>
          </a:prstGeom>
        </p:spPr>
      </p:pic>
    </p:spTree>
    <p:extLst>
      <p:ext uri="{BB962C8B-B14F-4D97-AF65-F5344CB8AC3E}">
        <p14:creationId xmlns:p14="http://schemas.microsoft.com/office/powerpoint/2010/main" val="6439036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Subtítulo"/>
              <p:cNvSpPr>
                <a:spLocks noGrp="1"/>
              </p:cNvSpPr>
              <p:nvPr>
                <p:ph type="subTitle" idx="1"/>
              </p:nvPr>
            </p:nvSpPr>
            <p:spPr>
              <a:xfrm>
                <a:off x="251520" y="260648"/>
                <a:ext cx="8712968" cy="6480720"/>
              </a:xfrm>
            </p:spPr>
            <p:txBody>
              <a:bodyPr>
                <a:normAutofit lnSpcReduction="10000"/>
              </a:bodyPr>
              <a:lstStyle/>
              <a:p>
                <a:pPr algn="l"/>
                <a:r>
                  <a:rPr lang="es-PE" sz="2200" b="1" dirty="0" smtClean="0">
                    <a:solidFill>
                      <a:schemeClr val="tx1"/>
                    </a:solidFill>
                    <a:latin typeface="Calibri" pitchFamily="34" charset="0"/>
                    <a:cs typeface="Calibri" pitchFamily="34" charset="0"/>
                  </a:rPr>
                  <a:t>VELOCIDAD</a:t>
                </a:r>
                <a:r>
                  <a:rPr lang="es-PE" b="1" dirty="0" smtClean="0">
                    <a:solidFill>
                      <a:schemeClr val="tx1"/>
                    </a:solidFill>
                    <a:latin typeface="Calibri" pitchFamily="34" charset="0"/>
                    <a:cs typeface="Calibri" pitchFamily="34" charset="0"/>
                  </a:rPr>
                  <a:t> PROMEDIO:</a:t>
                </a:r>
                <a:endParaRPr lang="es-PE" dirty="0">
                  <a:solidFill>
                    <a:schemeClr val="tx1"/>
                  </a:solidFill>
                  <a:latin typeface="Calibri" pitchFamily="34" charset="0"/>
                  <a:cs typeface="Calibri" pitchFamily="34" charset="0"/>
                </a:endParaRPr>
              </a:p>
              <a:p>
                <a:pPr algn="l"/>
                <a:r>
                  <a:rPr lang="es-PE" dirty="0">
                    <a:solidFill>
                      <a:schemeClr val="tx1"/>
                    </a:solidFill>
                    <a:latin typeface="Calibri" pitchFamily="34" charset="0"/>
                    <a:cs typeface="Calibri" pitchFamily="34" charset="0"/>
                  </a:rPr>
                  <a:t>Cuando en un movimiento rectilíneo variado sumamos sus diferentes velocidades y las dividimos entre el número de ellas obtenemos una velocidad que se llama velocidad promedio.</a:t>
                </a:r>
              </a:p>
              <a:p>
                <a:pPr algn="l"/>
                <a:r>
                  <a:rPr lang="es-PE" b="1" dirty="0">
                    <a:solidFill>
                      <a:schemeClr val="tx1"/>
                    </a:solidFill>
                    <a:latin typeface="Calibri" pitchFamily="34" charset="0"/>
                    <a:cs typeface="Calibri" pitchFamily="34" charset="0"/>
                  </a:rPr>
                  <a:t>VELOCIDAD INSTANTANEA:</a:t>
                </a:r>
                <a:endParaRPr lang="es-PE" dirty="0">
                  <a:solidFill>
                    <a:schemeClr val="tx1"/>
                  </a:solidFill>
                  <a:latin typeface="Calibri" pitchFamily="34" charset="0"/>
                  <a:cs typeface="Calibri" pitchFamily="34" charset="0"/>
                </a:endParaRPr>
              </a:p>
              <a:p>
                <a:pPr algn="l"/>
                <a:r>
                  <a:rPr lang="es-PE" dirty="0">
                    <a:solidFill>
                      <a:schemeClr val="tx1"/>
                    </a:solidFill>
                    <a:latin typeface="Calibri" pitchFamily="34" charset="0"/>
                    <a:cs typeface="Calibri" pitchFamily="34" charset="0"/>
                  </a:rPr>
                  <a:t>Es la que se lee en los velocímetros de los automóviles, se mide en distancia recorrida por el móvil en un intervalo de tiempo muy corto.</a:t>
                </a:r>
              </a:p>
              <a:p>
                <a:pPr algn="l"/>
                <a:r>
                  <a:rPr lang="es-PE" dirty="0">
                    <a:solidFill>
                      <a:schemeClr val="tx1"/>
                    </a:solidFill>
                    <a:latin typeface="Calibri" pitchFamily="34" charset="0"/>
                    <a:cs typeface="Calibri" pitchFamily="34" charset="0"/>
                  </a:rPr>
                  <a:t> </a:t>
                </a:r>
              </a:p>
              <a:p>
                <a:pPr algn="l"/>
                <a:r>
                  <a:rPr lang="en-US" b="1" dirty="0">
                    <a:solidFill>
                      <a:schemeClr val="tx1"/>
                    </a:solidFill>
                    <a:latin typeface="Calibri" pitchFamily="34" charset="0"/>
                    <a:cs typeface="Calibri" pitchFamily="34" charset="0"/>
                  </a:rPr>
                  <a:t>FORMULAS MRUV</a:t>
                </a:r>
                <a:endParaRPr lang="es-PE" dirty="0">
                  <a:solidFill>
                    <a:schemeClr val="tx1"/>
                  </a:solidFill>
                  <a:latin typeface="Calibri" pitchFamily="34" charset="0"/>
                  <a:cs typeface="Calibri" pitchFamily="34" charset="0"/>
                </a:endParaRPr>
              </a:p>
              <a:p>
                <a:pPr algn="l"/>
                <a14:m>
                  <m:oMath xmlns:m="http://schemas.openxmlformats.org/officeDocument/2006/math">
                    <m:sSub>
                      <m:sSubPr>
                        <m:ctrlPr>
                          <a:rPr lang="es-PE" i="1">
                            <a:solidFill>
                              <a:schemeClr val="tx1"/>
                            </a:solidFill>
                            <a:latin typeface="Cambria Math" panose="02040503050406030204" pitchFamily="18" charset="0"/>
                          </a:rPr>
                        </m:ctrlPr>
                      </m:sSubPr>
                      <m:e>
                        <m:r>
                          <a:rPr lang="es-PE" i="1">
                            <a:solidFill>
                              <a:schemeClr val="tx1"/>
                            </a:solidFill>
                            <a:latin typeface="Cambria Math"/>
                          </a:rPr>
                          <m:t>𝑣</m:t>
                        </m:r>
                      </m:e>
                      <m:sub>
                        <m:r>
                          <a:rPr lang="es-PE" i="1">
                            <a:solidFill>
                              <a:schemeClr val="tx1"/>
                            </a:solidFill>
                            <a:latin typeface="Cambria Math"/>
                          </a:rPr>
                          <m:t>𝑓</m:t>
                        </m:r>
                      </m:sub>
                    </m:sSub>
                  </m:oMath>
                </a14:m>
                <a:r>
                  <a:rPr lang="en-US" dirty="0">
                    <a:solidFill>
                      <a:schemeClr val="tx1"/>
                    </a:solidFill>
                    <a:latin typeface="Calibri" pitchFamily="34" charset="0"/>
                    <a:cs typeface="Calibri" pitchFamily="34" charset="0"/>
                  </a:rPr>
                  <a:t> = </a:t>
                </a:r>
                <a14:m>
                  <m:oMath xmlns:m="http://schemas.openxmlformats.org/officeDocument/2006/math">
                    <m:sSub>
                      <m:sSubPr>
                        <m:ctrlPr>
                          <a:rPr lang="es-PE" i="1">
                            <a:solidFill>
                              <a:schemeClr val="tx1"/>
                            </a:solidFill>
                            <a:latin typeface="Cambria Math" panose="02040503050406030204" pitchFamily="18" charset="0"/>
                          </a:rPr>
                        </m:ctrlPr>
                      </m:sSubPr>
                      <m:e>
                        <m:r>
                          <a:rPr lang="es-PE" i="1">
                            <a:solidFill>
                              <a:schemeClr val="tx1"/>
                            </a:solidFill>
                            <a:latin typeface="Cambria Math"/>
                          </a:rPr>
                          <m:t>𝑣</m:t>
                        </m:r>
                      </m:e>
                      <m:sub>
                        <m:r>
                          <a:rPr lang="es-PE" i="1">
                            <a:solidFill>
                              <a:schemeClr val="tx1"/>
                            </a:solidFill>
                            <a:latin typeface="Cambria Math"/>
                          </a:rPr>
                          <m:t>𝑜</m:t>
                        </m:r>
                      </m:sub>
                    </m:sSub>
                  </m:oMath>
                </a14:m>
                <a:r>
                  <a:rPr lang="es-PE" dirty="0">
                    <a:solidFill>
                      <a:schemeClr val="tx1"/>
                    </a:solidFill>
                    <a:latin typeface="Calibri" pitchFamily="34" charset="0"/>
                    <a:cs typeface="Calibri" pitchFamily="34" charset="0"/>
                  </a:rPr>
                  <a:t> </a:t>
                </a:r>
                <a14:m>
                  <m:oMath xmlns:m="http://schemas.openxmlformats.org/officeDocument/2006/math">
                    <m:r>
                      <a:rPr lang="en-US" i="1">
                        <a:solidFill>
                          <a:schemeClr val="tx1"/>
                        </a:solidFill>
                        <a:latin typeface="Cambria Math"/>
                      </a:rPr>
                      <m:t>±</m:t>
                    </m:r>
                  </m:oMath>
                </a14:m>
                <a:r>
                  <a:rPr lang="en-US" dirty="0">
                    <a:solidFill>
                      <a:schemeClr val="tx1"/>
                    </a:solidFill>
                    <a:latin typeface="Calibri" pitchFamily="34" charset="0"/>
                    <a:cs typeface="Calibri" pitchFamily="34" charset="0"/>
                  </a:rPr>
                  <a:t> at   </a:t>
                </a:r>
                <a:endParaRPr lang="es-PE" dirty="0">
                  <a:solidFill>
                    <a:schemeClr val="tx1"/>
                  </a:solidFill>
                  <a:latin typeface="Calibri" pitchFamily="34" charset="0"/>
                  <a:cs typeface="Calibri" pitchFamily="34" charset="0"/>
                </a:endParaRPr>
              </a:p>
              <a:p>
                <a:pPr algn="l"/>
                <a14:m>
                  <m:oMath xmlns:m="http://schemas.openxmlformats.org/officeDocument/2006/math">
                    <m:sSup>
                      <m:sSupPr>
                        <m:ctrlPr>
                          <a:rPr lang="es-PE" i="1">
                            <a:solidFill>
                              <a:schemeClr val="tx1"/>
                            </a:solidFill>
                            <a:latin typeface="Cambria Math" panose="02040503050406030204" pitchFamily="18" charset="0"/>
                          </a:rPr>
                        </m:ctrlPr>
                      </m:sSupPr>
                      <m:e>
                        <m:sSub>
                          <m:sSubPr>
                            <m:ctrlPr>
                              <a:rPr lang="es-PE" i="1">
                                <a:solidFill>
                                  <a:schemeClr val="tx1"/>
                                </a:solidFill>
                                <a:latin typeface="Cambria Math" panose="02040503050406030204" pitchFamily="18" charset="0"/>
                              </a:rPr>
                            </m:ctrlPr>
                          </m:sSubPr>
                          <m:e>
                            <m:r>
                              <a:rPr lang="es-PE" i="1">
                                <a:solidFill>
                                  <a:schemeClr val="tx1"/>
                                </a:solidFill>
                                <a:latin typeface="Cambria Math"/>
                              </a:rPr>
                              <m:t>𝑣</m:t>
                            </m:r>
                          </m:e>
                          <m:sub>
                            <m:r>
                              <a:rPr lang="es-PE" i="1">
                                <a:solidFill>
                                  <a:schemeClr val="tx1"/>
                                </a:solidFill>
                                <a:latin typeface="Cambria Math"/>
                              </a:rPr>
                              <m:t>𝑓</m:t>
                            </m:r>
                          </m:sub>
                        </m:sSub>
                      </m:e>
                      <m:sup>
                        <m:r>
                          <a:rPr lang="en-US" i="1">
                            <a:solidFill>
                              <a:schemeClr val="tx1"/>
                            </a:solidFill>
                            <a:latin typeface="Cambria Math"/>
                          </a:rPr>
                          <m:t>2</m:t>
                        </m:r>
                      </m:sup>
                    </m:sSup>
                  </m:oMath>
                </a14:m>
                <a:r>
                  <a:rPr lang="en-US" dirty="0">
                    <a:solidFill>
                      <a:schemeClr val="tx1"/>
                    </a:solidFill>
                    <a:latin typeface="Calibri" pitchFamily="34" charset="0"/>
                    <a:cs typeface="Calibri" pitchFamily="34" charset="0"/>
                  </a:rPr>
                  <a:t> = </a:t>
                </a:r>
                <a14:m>
                  <m:oMath xmlns:m="http://schemas.openxmlformats.org/officeDocument/2006/math">
                    <m:sSup>
                      <m:sSupPr>
                        <m:ctrlPr>
                          <a:rPr lang="es-PE" i="1">
                            <a:solidFill>
                              <a:schemeClr val="tx1"/>
                            </a:solidFill>
                            <a:latin typeface="Cambria Math" panose="02040503050406030204" pitchFamily="18" charset="0"/>
                          </a:rPr>
                        </m:ctrlPr>
                      </m:sSupPr>
                      <m:e>
                        <m:sSub>
                          <m:sSubPr>
                            <m:ctrlPr>
                              <a:rPr lang="es-PE" i="1">
                                <a:solidFill>
                                  <a:schemeClr val="tx1"/>
                                </a:solidFill>
                                <a:latin typeface="Cambria Math" panose="02040503050406030204" pitchFamily="18" charset="0"/>
                              </a:rPr>
                            </m:ctrlPr>
                          </m:sSubPr>
                          <m:e>
                            <m:r>
                              <a:rPr lang="es-PE" i="1">
                                <a:solidFill>
                                  <a:schemeClr val="tx1"/>
                                </a:solidFill>
                                <a:latin typeface="Cambria Math"/>
                              </a:rPr>
                              <m:t>𝑣</m:t>
                            </m:r>
                          </m:e>
                          <m:sub>
                            <m:r>
                              <a:rPr lang="es-PE" i="1">
                                <a:solidFill>
                                  <a:schemeClr val="tx1"/>
                                </a:solidFill>
                                <a:latin typeface="Cambria Math"/>
                              </a:rPr>
                              <m:t>𝑜</m:t>
                            </m:r>
                          </m:sub>
                        </m:sSub>
                      </m:e>
                      <m:sup>
                        <m:r>
                          <a:rPr lang="en-US" i="1">
                            <a:solidFill>
                              <a:schemeClr val="tx1"/>
                            </a:solidFill>
                            <a:latin typeface="Cambria Math"/>
                          </a:rPr>
                          <m:t>2</m:t>
                        </m:r>
                      </m:sup>
                    </m:sSup>
                  </m:oMath>
                </a14:m>
                <a:r>
                  <a:rPr lang="es-PE" dirty="0">
                    <a:solidFill>
                      <a:schemeClr val="tx1"/>
                    </a:solidFill>
                    <a:latin typeface="Calibri" pitchFamily="34" charset="0"/>
                    <a:cs typeface="Calibri" pitchFamily="34" charset="0"/>
                  </a:rPr>
                  <a:t>  </a:t>
                </a:r>
                <a14:m>
                  <m:oMath xmlns:m="http://schemas.openxmlformats.org/officeDocument/2006/math">
                    <m:r>
                      <a:rPr lang="en-US" i="1">
                        <a:solidFill>
                          <a:schemeClr val="tx1"/>
                        </a:solidFill>
                        <a:latin typeface="Cambria Math"/>
                      </a:rPr>
                      <m:t>±</m:t>
                    </m:r>
                  </m:oMath>
                </a14:m>
                <a:r>
                  <a:rPr lang="en-US" dirty="0">
                    <a:solidFill>
                      <a:schemeClr val="tx1"/>
                    </a:solidFill>
                    <a:latin typeface="Calibri" pitchFamily="34" charset="0"/>
                    <a:cs typeface="Calibri" pitchFamily="34" charset="0"/>
                  </a:rPr>
                  <a:t> 2ad</a:t>
                </a:r>
                <a:endParaRPr lang="es-PE" dirty="0">
                  <a:solidFill>
                    <a:schemeClr val="tx1"/>
                  </a:solidFill>
                  <a:latin typeface="Calibri" pitchFamily="34" charset="0"/>
                  <a:cs typeface="Calibri" pitchFamily="34" charset="0"/>
                </a:endParaRPr>
              </a:p>
              <a:p>
                <a:pPr algn="l"/>
                <a:r>
                  <a:rPr lang="en-US" dirty="0">
                    <a:solidFill>
                      <a:schemeClr val="tx1"/>
                    </a:solidFill>
                    <a:latin typeface="Calibri" pitchFamily="34" charset="0"/>
                    <a:cs typeface="Calibri" pitchFamily="34" charset="0"/>
                  </a:rPr>
                  <a:t> d = </a:t>
                </a:r>
                <a14:m>
                  <m:oMath xmlns:m="http://schemas.openxmlformats.org/officeDocument/2006/math">
                    <m:sSub>
                      <m:sSubPr>
                        <m:ctrlPr>
                          <a:rPr lang="es-PE" i="1">
                            <a:solidFill>
                              <a:schemeClr val="tx1"/>
                            </a:solidFill>
                            <a:latin typeface="Cambria Math" panose="02040503050406030204" pitchFamily="18" charset="0"/>
                          </a:rPr>
                        </m:ctrlPr>
                      </m:sSubPr>
                      <m:e>
                        <m:r>
                          <a:rPr lang="es-PE" i="1">
                            <a:solidFill>
                              <a:schemeClr val="tx1"/>
                            </a:solidFill>
                            <a:latin typeface="Cambria Math"/>
                          </a:rPr>
                          <m:t>𝑣</m:t>
                        </m:r>
                      </m:e>
                      <m:sub>
                        <m:r>
                          <a:rPr lang="es-PE" i="1">
                            <a:solidFill>
                              <a:schemeClr val="tx1"/>
                            </a:solidFill>
                            <a:latin typeface="Cambria Math"/>
                          </a:rPr>
                          <m:t>𝑜</m:t>
                        </m:r>
                      </m:sub>
                    </m:sSub>
                  </m:oMath>
                </a14:m>
                <a:r>
                  <a:rPr lang="en-US" dirty="0">
                    <a:solidFill>
                      <a:schemeClr val="tx1"/>
                    </a:solidFill>
                    <a:latin typeface="Calibri" pitchFamily="34" charset="0"/>
                    <a:cs typeface="Calibri" pitchFamily="34" charset="0"/>
                  </a:rPr>
                  <a:t>t  </a:t>
                </a:r>
                <a14:m>
                  <m:oMath xmlns:m="http://schemas.openxmlformats.org/officeDocument/2006/math">
                    <m:r>
                      <a:rPr lang="en-US" i="1">
                        <a:solidFill>
                          <a:schemeClr val="tx1"/>
                        </a:solidFill>
                        <a:latin typeface="Cambria Math"/>
                      </a:rPr>
                      <m:t>±</m:t>
                    </m:r>
                  </m:oMath>
                </a14:m>
                <a:r>
                  <a:rPr lang="en-US" dirty="0">
                    <a:solidFill>
                      <a:schemeClr val="tx1"/>
                    </a:solidFill>
                    <a:latin typeface="Calibri" pitchFamily="34" charset="0"/>
                    <a:cs typeface="Calibri" pitchFamily="34" charset="0"/>
                  </a:rPr>
                  <a:t> </a:t>
                </a:r>
                <a14:m>
                  <m:oMath xmlns:m="http://schemas.openxmlformats.org/officeDocument/2006/math">
                    <m:f>
                      <m:fPr>
                        <m:ctrlPr>
                          <a:rPr lang="es-PE" i="1">
                            <a:solidFill>
                              <a:schemeClr val="tx1"/>
                            </a:solidFill>
                            <a:latin typeface="Cambria Math" panose="02040503050406030204" pitchFamily="18" charset="0"/>
                          </a:rPr>
                        </m:ctrlPr>
                      </m:fPr>
                      <m:num>
                        <m:r>
                          <a:rPr lang="en-US" i="1">
                            <a:solidFill>
                              <a:schemeClr val="tx1"/>
                            </a:solidFill>
                            <a:latin typeface="Cambria Math"/>
                          </a:rPr>
                          <m:t>1</m:t>
                        </m:r>
                      </m:num>
                      <m:den>
                        <m:r>
                          <a:rPr lang="en-US" i="1">
                            <a:solidFill>
                              <a:schemeClr val="tx1"/>
                            </a:solidFill>
                            <a:latin typeface="Cambria Math"/>
                          </a:rPr>
                          <m:t>2</m:t>
                        </m:r>
                      </m:den>
                    </m:f>
                  </m:oMath>
                </a14:m>
                <a:r>
                  <a:rPr lang="en-US" dirty="0">
                    <a:solidFill>
                      <a:schemeClr val="tx1"/>
                    </a:solidFill>
                    <a:latin typeface="Calibri" pitchFamily="34" charset="0"/>
                    <a:cs typeface="Calibri" pitchFamily="34" charset="0"/>
                  </a:rPr>
                  <a:t>a</a:t>
                </a:r>
                <a14:m>
                  <m:oMath xmlns:m="http://schemas.openxmlformats.org/officeDocument/2006/math">
                    <m:sSup>
                      <m:sSupPr>
                        <m:ctrlPr>
                          <a:rPr lang="es-PE" i="1">
                            <a:solidFill>
                              <a:schemeClr val="tx1"/>
                            </a:solidFill>
                            <a:latin typeface="Cambria Math" panose="02040503050406030204" pitchFamily="18" charset="0"/>
                          </a:rPr>
                        </m:ctrlPr>
                      </m:sSupPr>
                      <m:e>
                        <m:r>
                          <a:rPr lang="en-US" i="1">
                            <a:solidFill>
                              <a:schemeClr val="tx1"/>
                            </a:solidFill>
                            <a:latin typeface="Cambria Math"/>
                          </a:rPr>
                          <m:t>𝑡</m:t>
                        </m:r>
                      </m:e>
                      <m:sup>
                        <m:r>
                          <a:rPr lang="en-US" i="1">
                            <a:solidFill>
                              <a:schemeClr val="tx1"/>
                            </a:solidFill>
                            <a:latin typeface="Cambria Math"/>
                          </a:rPr>
                          <m:t>2</m:t>
                        </m:r>
                      </m:sup>
                    </m:sSup>
                  </m:oMath>
                </a14:m>
                <a:endParaRPr lang="es-PE" dirty="0">
                  <a:solidFill>
                    <a:schemeClr val="tx1"/>
                  </a:solidFill>
                  <a:latin typeface="Calibri" pitchFamily="34" charset="0"/>
                  <a:cs typeface="Calibri" pitchFamily="34" charset="0"/>
                </a:endParaRPr>
              </a:p>
              <a:p>
                <a:pPr algn="l"/>
                <a:r>
                  <a:rPr lang="en-US" dirty="0">
                    <a:solidFill>
                      <a:schemeClr val="tx1"/>
                    </a:solidFill>
                    <a:latin typeface="Calibri" pitchFamily="34" charset="0"/>
                    <a:cs typeface="Calibri" pitchFamily="34" charset="0"/>
                  </a:rPr>
                  <a:t> </a:t>
                </a:r>
                <a:r>
                  <a:rPr lang="es-PE" dirty="0">
                    <a:solidFill>
                      <a:schemeClr val="tx1"/>
                    </a:solidFill>
                    <a:latin typeface="Calibri" pitchFamily="34" charset="0"/>
                    <a:cs typeface="Calibri" pitchFamily="34" charset="0"/>
                  </a:rPr>
                  <a:t>d = (</a:t>
                </a:r>
                <a14:m>
                  <m:oMath xmlns:m="http://schemas.openxmlformats.org/officeDocument/2006/math">
                    <m:f>
                      <m:fPr>
                        <m:ctrlPr>
                          <a:rPr lang="es-PE" i="1">
                            <a:solidFill>
                              <a:schemeClr val="tx1"/>
                            </a:solidFill>
                            <a:latin typeface="Cambria Math" panose="02040503050406030204" pitchFamily="18" charset="0"/>
                          </a:rPr>
                        </m:ctrlPr>
                      </m:fPr>
                      <m:num>
                        <m:sSub>
                          <m:sSubPr>
                            <m:ctrlPr>
                              <a:rPr lang="es-PE" i="1">
                                <a:solidFill>
                                  <a:schemeClr val="tx1"/>
                                </a:solidFill>
                                <a:latin typeface="Cambria Math" panose="02040503050406030204" pitchFamily="18" charset="0"/>
                              </a:rPr>
                            </m:ctrlPr>
                          </m:sSubPr>
                          <m:e>
                            <m:r>
                              <a:rPr lang="en-US" i="1">
                                <a:solidFill>
                                  <a:schemeClr val="tx1"/>
                                </a:solidFill>
                                <a:latin typeface="Cambria Math"/>
                              </a:rPr>
                              <m:t>𝑣</m:t>
                            </m:r>
                          </m:e>
                          <m:sub>
                            <m:r>
                              <a:rPr lang="en-US" i="1">
                                <a:solidFill>
                                  <a:schemeClr val="tx1"/>
                                </a:solidFill>
                                <a:latin typeface="Cambria Math"/>
                              </a:rPr>
                              <m:t>𝑓</m:t>
                            </m:r>
                          </m:sub>
                        </m:sSub>
                        <m:r>
                          <a:rPr lang="es-PE" i="1">
                            <a:solidFill>
                              <a:schemeClr val="tx1"/>
                            </a:solidFill>
                            <a:latin typeface="Cambria Math"/>
                          </a:rPr>
                          <m:t>+ </m:t>
                        </m:r>
                        <m:sSub>
                          <m:sSubPr>
                            <m:ctrlPr>
                              <a:rPr lang="es-PE" i="1">
                                <a:solidFill>
                                  <a:schemeClr val="tx1"/>
                                </a:solidFill>
                                <a:latin typeface="Cambria Math" panose="02040503050406030204" pitchFamily="18" charset="0"/>
                              </a:rPr>
                            </m:ctrlPr>
                          </m:sSubPr>
                          <m:e>
                            <m:r>
                              <a:rPr lang="en-US" i="1">
                                <a:solidFill>
                                  <a:schemeClr val="tx1"/>
                                </a:solidFill>
                                <a:latin typeface="Cambria Math"/>
                              </a:rPr>
                              <m:t>𝑣</m:t>
                            </m:r>
                          </m:e>
                          <m:sub>
                            <m:r>
                              <a:rPr lang="en-US" i="1">
                                <a:solidFill>
                                  <a:schemeClr val="tx1"/>
                                </a:solidFill>
                                <a:latin typeface="Cambria Math"/>
                              </a:rPr>
                              <m:t>𝑜</m:t>
                            </m:r>
                          </m:sub>
                        </m:sSub>
                      </m:num>
                      <m:den>
                        <m:r>
                          <a:rPr lang="es-PE" i="1">
                            <a:solidFill>
                              <a:schemeClr val="tx1"/>
                            </a:solidFill>
                            <a:latin typeface="Cambria Math"/>
                          </a:rPr>
                          <m:t>2</m:t>
                        </m:r>
                      </m:den>
                    </m:f>
                  </m:oMath>
                </a14:m>
                <a:r>
                  <a:rPr lang="es-PE" dirty="0">
                    <a:solidFill>
                      <a:schemeClr val="tx1"/>
                    </a:solidFill>
                    <a:latin typeface="Calibri" pitchFamily="34" charset="0"/>
                    <a:cs typeface="Calibri" pitchFamily="34" charset="0"/>
                  </a:rPr>
                  <a:t>)t</a:t>
                </a:r>
              </a:p>
              <a:p>
                <a:pPr algn="l"/>
                <a14:m>
                  <m:oMath xmlns:m="http://schemas.openxmlformats.org/officeDocument/2006/math">
                    <m:sSub>
                      <m:sSubPr>
                        <m:ctrlPr>
                          <a:rPr lang="es-PE" i="1">
                            <a:solidFill>
                              <a:schemeClr val="tx1"/>
                            </a:solidFill>
                            <a:latin typeface="Cambria Math" panose="02040503050406030204" pitchFamily="18" charset="0"/>
                          </a:rPr>
                        </m:ctrlPr>
                      </m:sSubPr>
                      <m:e>
                        <m:r>
                          <a:rPr lang="en-US" i="1">
                            <a:solidFill>
                              <a:schemeClr val="tx1"/>
                            </a:solidFill>
                            <a:latin typeface="Cambria Math"/>
                          </a:rPr>
                          <m:t>𝑑</m:t>
                        </m:r>
                      </m:e>
                      <m:sub>
                        <m:r>
                          <a:rPr lang="en-US" i="1">
                            <a:solidFill>
                              <a:schemeClr val="tx1"/>
                            </a:solidFill>
                            <a:latin typeface="Cambria Math"/>
                          </a:rPr>
                          <m:t>𝑛</m:t>
                        </m:r>
                      </m:sub>
                    </m:sSub>
                  </m:oMath>
                </a14:m>
                <a:r>
                  <a:rPr lang="es-PE" dirty="0">
                    <a:solidFill>
                      <a:schemeClr val="tx1"/>
                    </a:solidFill>
                    <a:latin typeface="Calibri" pitchFamily="34" charset="0"/>
                    <a:cs typeface="Calibri" pitchFamily="34" charset="0"/>
                  </a:rPr>
                  <a:t> = </a:t>
                </a:r>
                <a14:m>
                  <m:oMath xmlns:m="http://schemas.openxmlformats.org/officeDocument/2006/math">
                    <m:sSub>
                      <m:sSubPr>
                        <m:ctrlPr>
                          <a:rPr lang="es-PE" i="1">
                            <a:solidFill>
                              <a:schemeClr val="tx1"/>
                            </a:solidFill>
                            <a:latin typeface="Cambria Math" panose="02040503050406030204" pitchFamily="18" charset="0"/>
                          </a:rPr>
                        </m:ctrlPr>
                      </m:sSubPr>
                      <m:e>
                        <m:r>
                          <a:rPr lang="es-PE" i="1">
                            <a:solidFill>
                              <a:schemeClr val="tx1"/>
                            </a:solidFill>
                            <a:latin typeface="Cambria Math"/>
                          </a:rPr>
                          <m:t>𝑣</m:t>
                        </m:r>
                      </m:e>
                      <m:sub>
                        <m:r>
                          <a:rPr lang="es-PE" i="1">
                            <a:solidFill>
                              <a:schemeClr val="tx1"/>
                            </a:solidFill>
                            <a:latin typeface="Cambria Math"/>
                          </a:rPr>
                          <m:t>𝑜</m:t>
                        </m:r>
                      </m:sub>
                    </m:sSub>
                  </m:oMath>
                </a14:m>
                <a:r>
                  <a:rPr lang="es-PE" dirty="0">
                    <a:solidFill>
                      <a:schemeClr val="tx1"/>
                    </a:solidFill>
                    <a:latin typeface="Calibri" pitchFamily="34" charset="0"/>
                    <a:cs typeface="Calibri" pitchFamily="34" charset="0"/>
                  </a:rPr>
                  <a:t> </a:t>
                </a:r>
                <a14:m>
                  <m:oMath xmlns:m="http://schemas.openxmlformats.org/officeDocument/2006/math">
                    <m:r>
                      <a:rPr lang="es-PE" i="1">
                        <a:solidFill>
                          <a:schemeClr val="tx1"/>
                        </a:solidFill>
                        <a:latin typeface="Cambria Math"/>
                      </a:rPr>
                      <m:t>±</m:t>
                    </m:r>
                  </m:oMath>
                </a14:m>
                <a:r>
                  <a:rPr lang="es-PE" dirty="0">
                    <a:solidFill>
                      <a:schemeClr val="tx1"/>
                    </a:solidFill>
                    <a:latin typeface="Calibri" pitchFamily="34" charset="0"/>
                    <a:cs typeface="Calibri" pitchFamily="34" charset="0"/>
                  </a:rPr>
                  <a:t> </a:t>
                </a:r>
                <a14:m>
                  <m:oMath xmlns:m="http://schemas.openxmlformats.org/officeDocument/2006/math">
                    <m:f>
                      <m:fPr>
                        <m:ctrlPr>
                          <a:rPr lang="es-PE" i="1">
                            <a:solidFill>
                              <a:schemeClr val="tx1"/>
                            </a:solidFill>
                            <a:latin typeface="Cambria Math" panose="02040503050406030204" pitchFamily="18" charset="0"/>
                          </a:rPr>
                        </m:ctrlPr>
                      </m:fPr>
                      <m:num>
                        <m:r>
                          <a:rPr lang="es-PE" i="1">
                            <a:solidFill>
                              <a:schemeClr val="tx1"/>
                            </a:solidFill>
                            <a:latin typeface="Cambria Math"/>
                          </a:rPr>
                          <m:t>1</m:t>
                        </m:r>
                      </m:num>
                      <m:den>
                        <m:r>
                          <a:rPr lang="es-PE" i="1">
                            <a:solidFill>
                              <a:schemeClr val="tx1"/>
                            </a:solidFill>
                            <a:latin typeface="Cambria Math"/>
                          </a:rPr>
                          <m:t>2</m:t>
                        </m:r>
                      </m:den>
                    </m:f>
                  </m:oMath>
                </a14:m>
                <a:r>
                  <a:rPr lang="es-PE" dirty="0">
                    <a:solidFill>
                      <a:schemeClr val="tx1"/>
                    </a:solidFill>
                    <a:latin typeface="Calibri" pitchFamily="34" charset="0"/>
                    <a:cs typeface="Calibri" pitchFamily="34" charset="0"/>
                  </a:rPr>
                  <a:t>a(2n-1)</a:t>
                </a:r>
              </a:p>
              <a:p>
                <a:pPr algn="l"/>
                <a:r>
                  <a:rPr lang="es-PE" dirty="0">
                    <a:solidFill>
                      <a:schemeClr val="tx1"/>
                    </a:solidFill>
                    <a:latin typeface="Calibri" pitchFamily="34" charset="0"/>
                    <a:cs typeface="Calibri" pitchFamily="34" charset="0"/>
                  </a:rPr>
                  <a:t>NOTA:</a:t>
                </a:r>
              </a:p>
              <a:p>
                <a:pPr algn="l"/>
                <a:r>
                  <a:rPr lang="es-PE" dirty="0">
                    <a:solidFill>
                      <a:schemeClr val="tx1"/>
                    </a:solidFill>
                    <a:latin typeface="Calibri" pitchFamily="34" charset="0"/>
                    <a:cs typeface="Calibri" pitchFamily="34" charset="0"/>
                  </a:rPr>
                  <a:t>+a: movimiento Acelerado</a:t>
                </a:r>
              </a:p>
              <a:p>
                <a:pPr algn="l"/>
                <a:r>
                  <a:rPr lang="es-PE" dirty="0">
                    <a:solidFill>
                      <a:schemeClr val="tx1"/>
                    </a:solidFill>
                    <a:latin typeface="Calibri" pitchFamily="34" charset="0"/>
                    <a:cs typeface="Calibri" pitchFamily="34" charset="0"/>
                  </a:rPr>
                  <a:t>-a: movimiento Retardado</a:t>
                </a:r>
              </a:p>
              <a:p>
                <a:endParaRPr lang="es-PE" dirty="0"/>
              </a:p>
            </p:txBody>
          </p:sp>
        </mc:Choice>
        <mc:Fallback xmlns="">
          <p:sp>
            <p:nvSpPr>
              <p:cNvPr id="3" name="2 Subtítulo"/>
              <p:cNvSpPr>
                <a:spLocks noGrp="1" noRot="1" noChangeAspect="1" noMove="1" noResize="1" noEditPoints="1" noAdjustHandles="1" noChangeArrowheads="1" noChangeShapeType="1" noTextEdit="1"/>
              </p:cNvSpPr>
              <p:nvPr>
                <p:ph type="subTitle" idx="1"/>
              </p:nvPr>
            </p:nvSpPr>
            <p:spPr>
              <a:xfrm>
                <a:off x="251520" y="260648"/>
                <a:ext cx="8712968" cy="6480720"/>
              </a:xfrm>
              <a:blipFill rotWithShape="1">
                <a:blip r:embed="rId2"/>
                <a:stretch>
                  <a:fillRect l="-839" t="-1129"/>
                </a:stretch>
              </a:blipFill>
            </p:spPr>
            <p:txBody>
              <a:bodyPr/>
              <a:lstStyle/>
              <a:p>
                <a:r>
                  <a:rPr lang="es-PE">
                    <a:noFill/>
                  </a:rPr>
                  <a:t> </a:t>
                </a:r>
              </a:p>
            </p:txBody>
          </p:sp>
        </mc:Fallback>
      </mc:AlternateContent>
      <p:pic>
        <p:nvPicPr>
          <p:cNvPr id="4" name="3 Imagen"/>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8100000" y="180000"/>
            <a:ext cx="900000" cy="540000"/>
          </a:xfrm>
          <a:prstGeom prst="rect">
            <a:avLst/>
          </a:prstGeom>
        </p:spPr>
      </p:pic>
    </p:spTree>
    <p:extLst>
      <p:ext uri="{BB962C8B-B14F-4D97-AF65-F5344CB8AC3E}">
        <p14:creationId xmlns:p14="http://schemas.microsoft.com/office/powerpoint/2010/main" val="10674483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2 Subtítulo"/>
              <p:cNvSpPr>
                <a:spLocks noGrp="1"/>
              </p:cNvSpPr>
              <p:nvPr>
                <p:ph type="subTitle" idx="1"/>
              </p:nvPr>
            </p:nvSpPr>
            <p:spPr>
              <a:xfrm>
                <a:off x="179512" y="188640"/>
                <a:ext cx="8712968" cy="6480720"/>
              </a:xfrm>
            </p:spPr>
            <p:txBody>
              <a:bodyPr>
                <a:normAutofit fontScale="92500"/>
              </a:bodyPr>
              <a:lstStyle/>
              <a:p>
                <a:r>
                  <a:rPr lang="es-PE" sz="2200" b="1" dirty="0" smtClean="0">
                    <a:solidFill>
                      <a:schemeClr val="tx1"/>
                    </a:solidFill>
                    <a:latin typeface="Calibri" pitchFamily="34" charset="0"/>
                    <a:cs typeface="Calibri" pitchFamily="34" charset="0"/>
                  </a:rPr>
                  <a:t>PROBLEMAS	</a:t>
                </a:r>
                <a:endParaRPr lang="es-PE" sz="2200" dirty="0">
                  <a:solidFill>
                    <a:schemeClr val="tx1"/>
                  </a:solidFill>
                  <a:latin typeface="Calibri" pitchFamily="34" charset="0"/>
                  <a:cs typeface="Calibri" pitchFamily="34" charset="0"/>
                </a:endParaRPr>
              </a:p>
              <a:p>
                <a:pPr algn="l"/>
                <a:r>
                  <a:rPr lang="es-PE" sz="2200" dirty="0">
                    <a:solidFill>
                      <a:schemeClr val="tx1"/>
                    </a:solidFill>
                    <a:latin typeface="Calibri" pitchFamily="34" charset="0"/>
                    <a:cs typeface="Calibri" pitchFamily="34" charset="0"/>
                  </a:rPr>
                  <a:t>1.-Hallar la velocidad final de un móvil que comienza su movimiento con </a:t>
                </a:r>
                <a:endParaRPr lang="es-PE" sz="2200" dirty="0" smtClean="0">
                  <a:solidFill>
                    <a:schemeClr val="tx1"/>
                  </a:solidFill>
                  <a:latin typeface="Calibri" pitchFamily="34" charset="0"/>
                  <a:cs typeface="Calibri" pitchFamily="34" charset="0"/>
                </a:endParaRPr>
              </a:p>
              <a:p>
                <a:pPr algn="l"/>
                <a:r>
                  <a:rPr lang="es-PE" sz="2200" dirty="0" smtClean="0">
                    <a:solidFill>
                      <a:schemeClr val="tx1"/>
                    </a:solidFill>
                    <a:latin typeface="Calibri" pitchFamily="34" charset="0"/>
                    <a:cs typeface="Calibri" pitchFamily="34" charset="0"/>
                  </a:rPr>
                  <a:t>2m/s </a:t>
                </a:r>
                <a:r>
                  <a:rPr lang="es-PE" sz="2200" dirty="0">
                    <a:solidFill>
                      <a:schemeClr val="tx1"/>
                    </a:solidFill>
                    <a:latin typeface="Calibri" pitchFamily="34" charset="0"/>
                    <a:cs typeface="Calibri" pitchFamily="34" charset="0"/>
                  </a:rPr>
                  <a:t>y tiene una aceleración de 1 m/</a:t>
                </a:r>
                <a14:m>
                  <m:oMath xmlns:m="http://schemas.openxmlformats.org/officeDocument/2006/math">
                    <m:sSup>
                      <m:sSupPr>
                        <m:ctrlPr>
                          <a:rPr lang="es-PE" sz="2200" i="1">
                            <a:solidFill>
                              <a:schemeClr val="tx1"/>
                            </a:solidFill>
                            <a:latin typeface="Cambria Math" panose="02040503050406030204" pitchFamily="18" charset="0"/>
                          </a:rPr>
                        </m:ctrlPr>
                      </m:sSupPr>
                      <m:e>
                        <m:r>
                          <a:rPr lang="es-PE" sz="2200" i="1">
                            <a:solidFill>
                              <a:schemeClr val="tx1"/>
                            </a:solidFill>
                            <a:latin typeface="Cambria Math"/>
                          </a:rPr>
                          <m:t>𝑠</m:t>
                        </m:r>
                      </m:e>
                      <m:sup>
                        <m:r>
                          <a:rPr lang="es-PE" sz="2200" i="1">
                            <a:solidFill>
                              <a:schemeClr val="tx1"/>
                            </a:solidFill>
                            <a:latin typeface="Cambria Math"/>
                          </a:rPr>
                          <m:t>2</m:t>
                        </m:r>
                      </m:sup>
                    </m:sSup>
                  </m:oMath>
                </a14:m>
                <a:r>
                  <a:rPr lang="es-PE" sz="2200" dirty="0">
                    <a:solidFill>
                      <a:schemeClr val="tx1"/>
                    </a:solidFill>
                    <a:latin typeface="Calibri" pitchFamily="34" charset="0"/>
                    <a:cs typeface="Calibri" pitchFamily="34" charset="0"/>
                  </a:rPr>
                  <a:t>, en un lapso de tiempo de 1 minuto.</a:t>
                </a:r>
              </a:p>
              <a:p>
                <a:pPr algn="l"/>
                <a:r>
                  <a:rPr lang="es-PE" sz="2200" dirty="0">
                    <a:solidFill>
                      <a:schemeClr val="tx1"/>
                    </a:solidFill>
                    <a:latin typeface="Calibri" pitchFamily="34" charset="0"/>
                    <a:cs typeface="Calibri" pitchFamily="34" charset="0"/>
                  </a:rPr>
                  <a:t>2.-Un móvil con MRUV aumenta su velocidad de 12m/s a 30m/s en  6 segundos. Determine el valor de su aceleración.</a:t>
                </a:r>
              </a:p>
              <a:p>
                <a:pPr algn="l"/>
                <a:r>
                  <a:rPr lang="es-PE" sz="2200" dirty="0">
                    <a:solidFill>
                      <a:schemeClr val="tx1"/>
                    </a:solidFill>
                    <a:latin typeface="Calibri" pitchFamily="34" charset="0"/>
                    <a:cs typeface="Calibri" pitchFamily="34" charset="0"/>
                  </a:rPr>
                  <a:t>3.-Un móvil que se desplaza con velocidad  constante aplica los frenos  durante 25 segundos y recorre 400 metros hasta detenerse, calcular la velocidad del móvil antes de aplicar los frenos.</a:t>
                </a:r>
              </a:p>
              <a:p>
                <a:pPr algn="l"/>
                <a:r>
                  <a:rPr lang="es-PE" sz="2200" dirty="0">
                    <a:solidFill>
                      <a:schemeClr val="tx1"/>
                    </a:solidFill>
                    <a:latin typeface="Calibri" pitchFamily="34" charset="0"/>
                    <a:cs typeface="Calibri" pitchFamily="34" charset="0"/>
                  </a:rPr>
                  <a:t>4.-Dos autos parten de la misma posición desde el reposo, con aceleración  de 1 m/</a:t>
                </a:r>
                <a14:m>
                  <m:oMath xmlns:m="http://schemas.openxmlformats.org/officeDocument/2006/math">
                    <m:sSup>
                      <m:sSupPr>
                        <m:ctrlPr>
                          <a:rPr lang="es-PE" sz="2200" i="1">
                            <a:solidFill>
                              <a:schemeClr val="tx1"/>
                            </a:solidFill>
                            <a:latin typeface="Cambria Math" panose="02040503050406030204" pitchFamily="18" charset="0"/>
                          </a:rPr>
                        </m:ctrlPr>
                      </m:sSupPr>
                      <m:e>
                        <m:r>
                          <a:rPr lang="es-PE" sz="2200" i="1">
                            <a:solidFill>
                              <a:schemeClr val="tx1"/>
                            </a:solidFill>
                            <a:latin typeface="Cambria Math"/>
                          </a:rPr>
                          <m:t>𝑠</m:t>
                        </m:r>
                      </m:e>
                      <m:sup>
                        <m:r>
                          <a:rPr lang="es-PE" sz="2200" i="1">
                            <a:solidFill>
                              <a:schemeClr val="tx1"/>
                            </a:solidFill>
                            <a:latin typeface="Cambria Math"/>
                          </a:rPr>
                          <m:t>2</m:t>
                        </m:r>
                      </m:sup>
                    </m:sSup>
                  </m:oMath>
                </a14:m>
                <a:r>
                  <a:rPr lang="es-PE" sz="2200" dirty="0">
                    <a:solidFill>
                      <a:schemeClr val="tx1"/>
                    </a:solidFill>
                    <a:latin typeface="Calibri" pitchFamily="34" charset="0"/>
                    <a:cs typeface="Calibri" pitchFamily="34" charset="0"/>
                  </a:rPr>
                  <a:t>  y 2 m/</a:t>
                </a:r>
                <a14:m>
                  <m:oMath xmlns:m="http://schemas.openxmlformats.org/officeDocument/2006/math">
                    <m:sSup>
                      <m:sSupPr>
                        <m:ctrlPr>
                          <a:rPr lang="es-PE" sz="2200" i="1">
                            <a:solidFill>
                              <a:schemeClr val="tx1"/>
                            </a:solidFill>
                            <a:latin typeface="Cambria Math" panose="02040503050406030204" pitchFamily="18" charset="0"/>
                          </a:rPr>
                        </m:ctrlPr>
                      </m:sSupPr>
                      <m:e>
                        <m:r>
                          <a:rPr lang="es-PE" sz="2200" i="1">
                            <a:solidFill>
                              <a:schemeClr val="tx1"/>
                            </a:solidFill>
                            <a:latin typeface="Cambria Math"/>
                          </a:rPr>
                          <m:t>𝑠</m:t>
                        </m:r>
                      </m:e>
                      <m:sup>
                        <m:r>
                          <a:rPr lang="es-PE" sz="2200" i="1">
                            <a:solidFill>
                              <a:schemeClr val="tx1"/>
                            </a:solidFill>
                            <a:latin typeface="Cambria Math"/>
                          </a:rPr>
                          <m:t>2</m:t>
                        </m:r>
                      </m:sup>
                    </m:sSup>
                  </m:oMath>
                </a14:m>
                <a:r>
                  <a:rPr lang="es-PE" sz="2200" dirty="0">
                    <a:solidFill>
                      <a:schemeClr val="tx1"/>
                    </a:solidFill>
                    <a:latin typeface="Calibri" pitchFamily="34" charset="0"/>
                    <a:cs typeface="Calibri" pitchFamily="34" charset="0"/>
                  </a:rPr>
                  <a:t>. Hallar la distancia que los separa luego de 5 segundos.</a:t>
                </a:r>
              </a:p>
              <a:p>
                <a:pPr algn="l"/>
                <a:r>
                  <a:rPr lang="es-PE" sz="2200" dirty="0">
                    <a:solidFill>
                      <a:schemeClr val="tx1"/>
                    </a:solidFill>
                    <a:latin typeface="Calibri" pitchFamily="34" charset="0"/>
                    <a:cs typeface="Calibri" pitchFamily="34" charset="0"/>
                  </a:rPr>
                  <a:t>5.-Un corredor espera completar la carrera de 10 000  metros  en 30 minutos. Después de 27 minutos, corriendo a velocidad constante, todavía le falta recorrer 1100 metros. Calcular el tiempo que debe acelerar  a 0.2 m/</a:t>
                </a:r>
                <a14:m>
                  <m:oMath xmlns:m="http://schemas.openxmlformats.org/officeDocument/2006/math">
                    <m:sSup>
                      <m:sSupPr>
                        <m:ctrlPr>
                          <a:rPr lang="es-PE" sz="2200" i="1">
                            <a:solidFill>
                              <a:schemeClr val="tx1"/>
                            </a:solidFill>
                            <a:latin typeface="Cambria Math" panose="02040503050406030204" pitchFamily="18" charset="0"/>
                          </a:rPr>
                        </m:ctrlPr>
                      </m:sSupPr>
                      <m:e>
                        <m:r>
                          <a:rPr lang="es-PE" sz="2200" i="1">
                            <a:solidFill>
                              <a:schemeClr val="tx1"/>
                            </a:solidFill>
                            <a:latin typeface="Cambria Math"/>
                          </a:rPr>
                          <m:t>𝑠</m:t>
                        </m:r>
                      </m:e>
                      <m:sup>
                        <m:r>
                          <a:rPr lang="es-PE" sz="2200" i="1">
                            <a:solidFill>
                              <a:schemeClr val="tx1"/>
                            </a:solidFill>
                            <a:latin typeface="Cambria Math"/>
                          </a:rPr>
                          <m:t>2</m:t>
                        </m:r>
                      </m:sup>
                    </m:sSup>
                  </m:oMath>
                </a14:m>
                <a:r>
                  <a:rPr lang="es-PE" sz="2200" dirty="0">
                    <a:solidFill>
                      <a:schemeClr val="tx1"/>
                    </a:solidFill>
                    <a:latin typeface="Calibri" pitchFamily="34" charset="0"/>
                    <a:cs typeface="Calibri" pitchFamily="34" charset="0"/>
                  </a:rPr>
                  <a:t> a partir de los 27 minutos para llegar a tiempo</a:t>
                </a:r>
              </a:p>
              <a:p>
                <a:pPr algn="l"/>
                <a:r>
                  <a:rPr lang="es-PE" sz="2200" dirty="0">
                    <a:solidFill>
                      <a:schemeClr val="tx1"/>
                    </a:solidFill>
                    <a:latin typeface="Calibri" pitchFamily="34" charset="0"/>
                    <a:cs typeface="Calibri" pitchFamily="34" charset="0"/>
                  </a:rPr>
                  <a:t>6.-Un automóvil que se desplaza a 80Km/h aplica los frenos de manera que desacelera uniformemente durante 10 segundos hasta detenerse. La distancia que recorre en este tiempo es.</a:t>
                </a:r>
              </a:p>
              <a:p>
                <a:pPr algn="l"/>
                <a:r>
                  <a:rPr lang="es-PE" sz="2200" dirty="0">
                    <a:solidFill>
                      <a:schemeClr val="tx1"/>
                    </a:solidFill>
                    <a:latin typeface="Calibri" pitchFamily="34" charset="0"/>
                    <a:cs typeface="Calibri" pitchFamily="34" charset="0"/>
                  </a:rPr>
                  <a:t>7.- Un camión  parte del reposo  y durante 10 segundos acelera a 3m/</a:t>
                </a:r>
                <a14:m>
                  <m:oMath xmlns:m="http://schemas.openxmlformats.org/officeDocument/2006/math">
                    <m:sSup>
                      <m:sSupPr>
                        <m:ctrlPr>
                          <a:rPr lang="es-PE" sz="2200" i="1">
                            <a:solidFill>
                              <a:schemeClr val="tx1"/>
                            </a:solidFill>
                            <a:latin typeface="Cambria Math" panose="02040503050406030204" pitchFamily="18" charset="0"/>
                          </a:rPr>
                        </m:ctrlPr>
                      </m:sSupPr>
                      <m:e>
                        <m:r>
                          <a:rPr lang="es-PE" sz="2200" i="1">
                            <a:solidFill>
                              <a:schemeClr val="tx1"/>
                            </a:solidFill>
                            <a:latin typeface="Cambria Math"/>
                          </a:rPr>
                          <m:t>𝑠</m:t>
                        </m:r>
                      </m:e>
                      <m:sup>
                        <m:r>
                          <a:rPr lang="es-PE" sz="2200" i="1">
                            <a:solidFill>
                              <a:schemeClr val="tx1"/>
                            </a:solidFill>
                            <a:latin typeface="Cambria Math"/>
                          </a:rPr>
                          <m:t>2</m:t>
                        </m:r>
                      </m:sup>
                    </m:sSup>
                  </m:oMath>
                </a14:m>
                <a:r>
                  <a:rPr lang="es-PE" sz="2200" dirty="0">
                    <a:solidFill>
                      <a:schemeClr val="tx1"/>
                    </a:solidFill>
                    <a:latin typeface="Calibri" pitchFamily="34" charset="0"/>
                    <a:cs typeface="Calibri" pitchFamily="34" charset="0"/>
                  </a:rPr>
                  <a:t> y luego desacelera  razón de 4m/</a:t>
                </a:r>
                <a14:m>
                  <m:oMath xmlns:m="http://schemas.openxmlformats.org/officeDocument/2006/math">
                    <m:sSup>
                      <m:sSupPr>
                        <m:ctrlPr>
                          <a:rPr lang="es-PE" sz="2200" i="1">
                            <a:solidFill>
                              <a:schemeClr val="tx1"/>
                            </a:solidFill>
                            <a:latin typeface="Cambria Math" panose="02040503050406030204" pitchFamily="18" charset="0"/>
                          </a:rPr>
                        </m:ctrlPr>
                      </m:sSupPr>
                      <m:e>
                        <m:r>
                          <a:rPr lang="es-PE" sz="2200" i="1">
                            <a:solidFill>
                              <a:schemeClr val="tx1"/>
                            </a:solidFill>
                            <a:latin typeface="Cambria Math"/>
                          </a:rPr>
                          <m:t>𝑠</m:t>
                        </m:r>
                      </m:e>
                      <m:sup>
                        <m:r>
                          <a:rPr lang="es-PE" sz="2200" i="1">
                            <a:solidFill>
                              <a:schemeClr val="tx1"/>
                            </a:solidFill>
                            <a:latin typeface="Cambria Math"/>
                          </a:rPr>
                          <m:t>2</m:t>
                        </m:r>
                      </m:sup>
                    </m:sSup>
                  </m:oMath>
                </a14:m>
                <a:r>
                  <a:rPr lang="es-PE" sz="2200" dirty="0">
                    <a:solidFill>
                      <a:schemeClr val="tx1"/>
                    </a:solidFill>
                    <a:latin typeface="Calibri" pitchFamily="34" charset="0"/>
                    <a:cs typeface="Calibri" pitchFamily="34" charset="0"/>
                  </a:rPr>
                  <a:t>   hallar la distancia recorrida por el camión.</a:t>
                </a:r>
              </a:p>
              <a:p>
                <a:endParaRPr lang="es-PE" dirty="0"/>
              </a:p>
            </p:txBody>
          </p:sp>
        </mc:Choice>
        <mc:Fallback xmlns="">
          <p:sp>
            <p:nvSpPr>
              <p:cNvPr id="3" name="2 Subtítulo"/>
              <p:cNvSpPr>
                <a:spLocks noGrp="1" noRot="1" noChangeAspect="1" noMove="1" noResize="1" noEditPoints="1" noAdjustHandles="1" noChangeArrowheads="1" noChangeShapeType="1" noTextEdit="1"/>
              </p:cNvSpPr>
              <p:nvPr>
                <p:ph type="subTitle" idx="1"/>
              </p:nvPr>
            </p:nvSpPr>
            <p:spPr>
              <a:xfrm>
                <a:off x="179512" y="188640"/>
                <a:ext cx="8712968" cy="6480720"/>
              </a:xfrm>
              <a:blipFill rotWithShape="1">
                <a:blip r:embed="rId2"/>
                <a:stretch>
                  <a:fillRect l="-699" t="-470" r="-979" b="-659"/>
                </a:stretch>
              </a:blipFill>
            </p:spPr>
            <p:txBody>
              <a:bodyPr/>
              <a:lstStyle/>
              <a:p>
                <a:r>
                  <a:rPr lang="es-PE">
                    <a:noFill/>
                  </a:rPr>
                  <a:t> </a:t>
                </a:r>
              </a:p>
            </p:txBody>
          </p:sp>
        </mc:Fallback>
      </mc:AlternateContent>
      <p:pic>
        <p:nvPicPr>
          <p:cNvPr id="4" name="3 Imagen"/>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8100000" y="180000"/>
            <a:ext cx="900000" cy="540000"/>
          </a:xfrm>
          <a:prstGeom prst="rect">
            <a:avLst/>
          </a:prstGeom>
        </p:spPr>
      </p:pic>
    </p:spTree>
    <p:extLst>
      <p:ext uri="{BB962C8B-B14F-4D97-AF65-F5344CB8AC3E}">
        <p14:creationId xmlns:p14="http://schemas.microsoft.com/office/powerpoint/2010/main" val="3453749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251520" y="188640"/>
            <a:ext cx="8712968" cy="6480720"/>
          </a:xfrm>
        </p:spPr>
        <p:txBody>
          <a:bodyPr/>
          <a:lstStyle/>
          <a:p>
            <a:pPr algn="l"/>
            <a:r>
              <a:rPr lang="es-PE" sz="2200" dirty="0">
                <a:solidFill>
                  <a:schemeClr val="tx1"/>
                </a:solidFill>
                <a:latin typeface="Calibri" pitchFamily="34" charset="0"/>
                <a:cs typeface="Calibri" pitchFamily="34" charset="0"/>
              </a:rPr>
              <a:t>8.-Un móvil con MRUV, recorre dos tramos consecutivos de 2 </a:t>
            </a:r>
            <a:endParaRPr lang="es-PE" sz="2200" dirty="0" smtClean="0">
              <a:solidFill>
                <a:schemeClr val="tx1"/>
              </a:solidFill>
              <a:latin typeface="Calibri" pitchFamily="34" charset="0"/>
              <a:cs typeface="Calibri" pitchFamily="34" charset="0"/>
            </a:endParaRPr>
          </a:p>
          <a:p>
            <a:pPr algn="l"/>
            <a:r>
              <a:rPr lang="es-PE" sz="2200" dirty="0" smtClean="0">
                <a:solidFill>
                  <a:schemeClr val="tx1"/>
                </a:solidFill>
                <a:latin typeface="Calibri" pitchFamily="34" charset="0"/>
                <a:cs typeface="Calibri" pitchFamily="34" charset="0"/>
              </a:rPr>
              <a:t>segundos </a:t>
            </a:r>
            <a:r>
              <a:rPr lang="es-PE" sz="2200" dirty="0">
                <a:solidFill>
                  <a:schemeClr val="tx1"/>
                </a:solidFill>
                <a:latin typeface="Calibri" pitchFamily="34" charset="0"/>
                <a:cs typeface="Calibri" pitchFamily="34" charset="0"/>
              </a:rPr>
              <a:t>cada uno notándose que en el segundo recorreré 30 metros más que en el primer tramo. Determine cuanto recorre el móvil 5 segundos después de iniciar su movimiento.</a:t>
            </a:r>
          </a:p>
          <a:p>
            <a:pPr algn="l"/>
            <a:r>
              <a:rPr lang="es-PE" sz="2200" dirty="0">
                <a:solidFill>
                  <a:schemeClr val="tx1"/>
                </a:solidFill>
                <a:latin typeface="Calibri" pitchFamily="34" charset="0"/>
                <a:cs typeface="Calibri" pitchFamily="34" charset="0"/>
              </a:rPr>
              <a:t>9.-Una avioneta tiene una rapidez de 150Km/h respecto al aire. Si hay viento favorable  de 30km/h en la misma dirección de movimiento ¿En cuánto tiempo recorrerá una distancia de 400Km?</a:t>
            </a:r>
          </a:p>
          <a:p>
            <a:pPr algn="l"/>
            <a:r>
              <a:rPr lang="es-PE" sz="2200" dirty="0">
                <a:solidFill>
                  <a:schemeClr val="tx1"/>
                </a:solidFill>
                <a:latin typeface="Calibri" pitchFamily="34" charset="0"/>
                <a:cs typeface="Calibri" pitchFamily="34" charset="0"/>
              </a:rPr>
              <a:t>10.-Determine la rapidez de “A” si esta alcanza a “B” luego de 50 segundos. Determine la rapidez de A si ambos desarrollan MRUV</a:t>
            </a:r>
            <a:r>
              <a:rPr lang="es-PE" sz="2200" dirty="0" smtClean="0">
                <a:solidFill>
                  <a:schemeClr val="tx1"/>
                </a:solidFill>
                <a:latin typeface="Calibri" pitchFamily="34" charset="0"/>
                <a:cs typeface="Calibri" pitchFamily="34" charset="0"/>
              </a:rPr>
              <a:t>.</a:t>
            </a:r>
          </a:p>
          <a:p>
            <a:pPr algn="l"/>
            <a:endParaRPr lang="es-PE" sz="2200" dirty="0">
              <a:solidFill>
                <a:schemeClr val="tx1"/>
              </a:solidFill>
            </a:endParaRPr>
          </a:p>
          <a:p>
            <a:endParaRPr lang="es-PE"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3789040"/>
            <a:ext cx="6120680" cy="2248695"/>
          </a:xfrm>
          <a:prstGeom prst="rect">
            <a:avLst/>
          </a:prstGeom>
        </p:spPr>
      </p:pic>
      <p:pic>
        <p:nvPicPr>
          <p:cNvPr id="5" name="4 Imagen"/>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8100000" y="180000"/>
            <a:ext cx="900000" cy="540000"/>
          </a:xfrm>
          <a:prstGeom prst="rect">
            <a:avLst/>
          </a:prstGeom>
        </p:spPr>
      </p:pic>
    </p:spTree>
    <p:extLst>
      <p:ext uri="{BB962C8B-B14F-4D97-AF65-F5344CB8AC3E}">
        <p14:creationId xmlns:p14="http://schemas.microsoft.com/office/powerpoint/2010/main" val="4984088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 de onda">
  <a:themeElements>
    <a:clrScheme name="Forma de 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orma de ond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orma de ond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38</TotalTime>
  <Words>485</Words>
  <Application>Microsoft Office PowerPoint</Application>
  <PresentationFormat>Presentación en pantalla (4:3)</PresentationFormat>
  <Paragraphs>53</Paragraphs>
  <Slides>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Calibri</vt:lpstr>
      <vt:lpstr>Cambria Math</vt:lpstr>
      <vt:lpstr>Candara</vt:lpstr>
      <vt:lpstr>Symbol</vt:lpstr>
      <vt:lpstr>Forma de onda</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STANFV2000</dc:creator>
  <cp:lastModifiedBy>Equipo</cp:lastModifiedBy>
  <cp:revision>9</cp:revision>
  <dcterms:created xsi:type="dcterms:W3CDTF">2019-07-10T15:34:14Z</dcterms:created>
  <dcterms:modified xsi:type="dcterms:W3CDTF">2021-08-05T14:32:17Z</dcterms:modified>
</cp:coreProperties>
</file>