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 id="271" r:id="rId16"/>
  </p:sldIdLst>
  <p:sldSz cx="9144000" cy="6858000" type="screen4x3"/>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702" y="-48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7586E98B-8A92-4B3C-A5D7-38E9E9E8DCC8}" type="datetimeFigureOut">
              <a:rPr lang="es-PE" smtClean="0"/>
              <a:t>17/03/2021</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FD28CF2C-C45B-46C8-A4CE-6203B22BB285}" type="slidenum">
              <a:rPr lang="es-PE" smtClean="0"/>
              <a:t>‹Nº›</a:t>
            </a:fld>
            <a:endParaRPr lang="es-P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7586E98B-8A92-4B3C-A5D7-38E9E9E8DCC8}" type="datetimeFigureOut">
              <a:rPr lang="es-PE" smtClean="0"/>
              <a:t>17/03/2021</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FD28CF2C-C45B-46C8-A4CE-6203B22BB285}" type="slidenum">
              <a:rPr lang="es-PE" smtClean="0"/>
              <a:t>‹Nº›</a:t>
            </a:fld>
            <a:endParaRPr lang="es-P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7586E98B-8A92-4B3C-A5D7-38E9E9E8DCC8}" type="datetimeFigureOut">
              <a:rPr lang="es-PE" smtClean="0"/>
              <a:t>17/03/2021</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FD28CF2C-C45B-46C8-A4CE-6203B22BB285}" type="slidenum">
              <a:rPr lang="es-PE" smtClean="0"/>
              <a:t>‹Nº›</a:t>
            </a:fld>
            <a:endParaRPr lang="es-PE"/>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7586E98B-8A92-4B3C-A5D7-38E9E9E8DCC8}" type="datetimeFigureOut">
              <a:rPr lang="es-PE" smtClean="0"/>
              <a:t>17/03/2021</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FD28CF2C-C45B-46C8-A4CE-6203B22BB285}" type="slidenum">
              <a:rPr lang="es-PE" smtClean="0"/>
              <a:t>‹Nº›</a:t>
            </a:fld>
            <a:endParaRPr lang="es-PE"/>
          </a:p>
        </p:txBody>
      </p:sp>
      <p:sp>
        <p:nvSpPr>
          <p:cNvPr id="7" name="Title 6"/>
          <p:cNvSpPr>
            <a:spLocks noGrp="1"/>
          </p:cNvSpPr>
          <p:nvPr>
            <p:ph type="title"/>
          </p:nvPr>
        </p:nvSpPr>
        <p:spPr/>
        <p:txBody>
          <a:bodyPr/>
          <a:lstStyle/>
          <a:p>
            <a:r>
              <a:rPr lang="es-ES" smtClean="0"/>
              <a:t>Haga clic para modificar el estilo de título del patrón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7586E98B-8A92-4B3C-A5D7-38E9E9E8DCC8}" type="datetimeFigureOut">
              <a:rPr lang="es-PE" smtClean="0"/>
              <a:t>17/03/2021</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FD28CF2C-C45B-46C8-A4CE-6203B22BB285}" type="slidenum">
              <a:rPr lang="es-PE" smtClean="0"/>
              <a:t>‹Nº›</a:t>
            </a:fld>
            <a:endParaRPr lang="es-P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5" name="Date Placeholder 4"/>
          <p:cNvSpPr>
            <a:spLocks noGrp="1"/>
          </p:cNvSpPr>
          <p:nvPr>
            <p:ph type="dt" sz="half" idx="10"/>
          </p:nvPr>
        </p:nvSpPr>
        <p:spPr/>
        <p:txBody>
          <a:bodyPr/>
          <a:lstStyle/>
          <a:p>
            <a:fld id="{7586E98B-8A92-4B3C-A5D7-38E9E9E8DCC8}" type="datetimeFigureOut">
              <a:rPr lang="es-PE" smtClean="0"/>
              <a:t>17/03/2021</a:t>
            </a:fld>
            <a:endParaRPr lang="es-PE"/>
          </a:p>
        </p:txBody>
      </p:sp>
      <p:sp>
        <p:nvSpPr>
          <p:cNvPr id="6" name="Footer Placeholder 5"/>
          <p:cNvSpPr>
            <a:spLocks noGrp="1"/>
          </p:cNvSpPr>
          <p:nvPr>
            <p:ph type="ftr" sz="quarter" idx="11"/>
          </p:nvPr>
        </p:nvSpPr>
        <p:spPr/>
        <p:txBody>
          <a:bodyPr/>
          <a:lstStyle/>
          <a:p>
            <a:endParaRPr lang="es-PE"/>
          </a:p>
        </p:txBody>
      </p:sp>
      <p:sp>
        <p:nvSpPr>
          <p:cNvPr id="7" name="Slide Number Placeholder 6"/>
          <p:cNvSpPr>
            <a:spLocks noGrp="1"/>
          </p:cNvSpPr>
          <p:nvPr>
            <p:ph type="sldNum" sz="quarter" idx="12"/>
          </p:nvPr>
        </p:nvSpPr>
        <p:spPr/>
        <p:txBody>
          <a:bodyPr/>
          <a:lstStyle/>
          <a:p>
            <a:fld id="{FD28CF2C-C45B-46C8-A4CE-6203B22BB285}" type="slidenum">
              <a:rPr lang="es-PE" smtClean="0"/>
              <a:t>‹Nº›</a:t>
            </a:fld>
            <a:endParaRPr lang="es-PE"/>
          </a:p>
        </p:txBody>
      </p:sp>
      <p:sp>
        <p:nvSpPr>
          <p:cNvPr id="9" name="Content Placeholder 8"/>
          <p:cNvSpPr>
            <a:spLocks noGrp="1"/>
          </p:cNvSpPr>
          <p:nvPr>
            <p:ph sz="quarter" idx="13"/>
          </p:nvPr>
        </p:nvSpPr>
        <p:spPr>
          <a:xfrm>
            <a:off x="676655" y="2679192"/>
            <a:ext cx="3822192" cy="34472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7586E98B-8A92-4B3C-A5D7-38E9E9E8DCC8}" type="datetimeFigureOut">
              <a:rPr lang="es-PE" smtClean="0"/>
              <a:t>17/03/2021</a:t>
            </a:fld>
            <a:endParaRPr lang="es-PE"/>
          </a:p>
        </p:txBody>
      </p:sp>
      <p:sp>
        <p:nvSpPr>
          <p:cNvPr id="8" name="Footer Placeholder 7"/>
          <p:cNvSpPr>
            <a:spLocks noGrp="1"/>
          </p:cNvSpPr>
          <p:nvPr>
            <p:ph type="ftr" sz="quarter" idx="11"/>
          </p:nvPr>
        </p:nvSpPr>
        <p:spPr/>
        <p:txBody>
          <a:bodyPr/>
          <a:lstStyle/>
          <a:p>
            <a:endParaRPr lang="es-PE"/>
          </a:p>
        </p:txBody>
      </p:sp>
      <p:sp>
        <p:nvSpPr>
          <p:cNvPr id="9" name="Slide Number Placeholder 8"/>
          <p:cNvSpPr>
            <a:spLocks noGrp="1"/>
          </p:cNvSpPr>
          <p:nvPr>
            <p:ph type="sldNum" sz="quarter" idx="12"/>
          </p:nvPr>
        </p:nvSpPr>
        <p:spPr/>
        <p:txBody>
          <a:bodyPr/>
          <a:lstStyle/>
          <a:p>
            <a:fld id="{FD28CF2C-C45B-46C8-A4CE-6203B22BB285}" type="slidenum">
              <a:rPr lang="es-PE" smtClean="0"/>
              <a:t>‹Nº›</a:t>
            </a:fld>
            <a:endParaRPr lang="es-P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Date Placeholder 2"/>
          <p:cNvSpPr>
            <a:spLocks noGrp="1"/>
          </p:cNvSpPr>
          <p:nvPr>
            <p:ph type="dt" sz="half" idx="10"/>
          </p:nvPr>
        </p:nvSpPr>
        <p:spPr/>
        <p:txBody>
          <a:bodyPr/>
          <a:lstStyle/>
          <a:p>
            <a:fld id="{7586E98B-8A92-4B3C-A5D7-38E9E9E8DCC8}" type="datetimeFigureOut">
              <a:rPr lang="es-PE" smtClean="0"/>
              <a:t>17/03/2021</a:t>
            </a:fld>
            <a:endParaRPr lang="es-PE"/>
          </a:p>
        </p:txBody>
      </p:sp>
      <p:sp>
        <p:nvSpPr>
          <p:cNvPr id="4" name="Footer Placeholder 3"/>
          <p:cNvSpPr>
            <a:spLocks noGrp="1"/>
          </p:cNvSpPr>
          <p:nvPr>
            <p:ph type="ftr" sz="quarter" idx="11"/>
          </p:nvPr>
        </p:nvSpPr>
        <p:spPr/>
        <p:txBody>
          <a:bodyPr/>
          <a:lstStyle/>
          <a:p>
            <a:endParaRPr lang="es-PE"/>
          </a:p>
        </p:txBody>
      </p:sp>
      <p:sp>
        <p:nvSpPr>
          <p:cNvPr id="5" name="Slide Number Placeholder 4"/>
          <p:cNvSpPr>
            <a:spLocks noGrp="1"/>
          </p:cNvSpPr>
          <p:nvPr>
            <p:ph type="sldNum" sz="quarter" idx="12"/>
          </p:nvPr>
        </p:nvSpPr>
        <p:spPr/>
        <p:txBody>
          <a:bodyPr/>
          <a:lstStyle/>
          <a:p>
            <a:fld id="{FD28CF2C-C45B-46C8-A4CE-6203B22BB285}" type="slidenum">
              <a:rPr lang="es-PE" smtClean="0"/>
              <a:t>‹Nº›</a:t>
            </a:fld>
            <a:endParaRPr lang="es-P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7586E98B-8A92-4B3C-A5D7-38E9E9E8DCC8}" type="datetimeFigureOut">
              <a:rPr lang="es-PE" smtClean="0"/>
              <a:t>17/03/2021</a:t>
            </a:fld>
            <a:endParaRPr lang="es-PE"/>
          </a:p>
        </p:txBody>
      </p:sp>
      <p:sp>
        <p:nvSpPr>
          <p:cNvPr id="3" name="Footer Placeholder 2"/>
          <p:cNvSpPr>
            <a:spLocks noGrp="1"/>
          </p:cNvSpPr>
          <p:nvPr>
            <p:ph type="ftr" sz="quarter" idx="11"/>
          </p:nvPr>
        </p:nvSpPr>
        <p:spPr/>
        <p:txBody>
          <a:bodyPr/>
          <a:lstStyle/>
          <a:p>
            <a:endParaRPr lang="es-PE"/>
          </a:p>
        </p:txBody>
      </p:sp>
      <p:sp>
        <p:nvSpPr>
          <p:cNvPr id="4" name="Slide Number Placeholder 3"/>
          <p:cNvSpPr>
            <a:spLocks noGrp="1"/>
          </p:cNvSpPr>
          <p:nvPr>
            <p:ph type="sldNum" sz="quarter" idx="12"/>
          </p:nvPr>
        </p:nvSpPr>
        <p:spPr/>
        <p:txBody>
          <a:bodyPr/>
          <a:lstStyle/>
          <a:p>
            <a:fld id="{FD28CF2C-C45B-46C8-A4CE-6203B22BB285}" type="slidenum">
              <a:rPr lang="es-PE" smtClean="0"/>
              <a:t>‹Nº›</a:t>
            </a:fld>
            <a:endParaRPr lang="es-P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7586E98B-8A92-4B3C-A5D7-38E9E9E8DCC8}" type="datetimeFigureOut">
              <a:rPr lang="es-PE" smtClean="0"/>
              <a:t>17/03/2021</a:t>
            </a:fld>
            <a:endParaRPr lang="es-PE"/>
          </a:p>
        </p:txBody>
      </p:sp>
      <p:sp>
        <p:nvSpPr>
          <p:cNvPr id="6" name="Footer Placeholder 5"/>
          <p:cNvSpPr>
            <a:spLocks noGrp="1"/>
          </p:cNvSpPr>
          <p:nvPr>
            <p:ph type="ftr" sz="quarter" idx="11"/>
          </p:nvPr>
        </p:nvSpPr>
        <p:spPr/>
        <p:txBody>
          <a:bodyPr/>
          <a:lstStyle/>
          <a:p>
            <a:endParaRPr lang="es-PE"/>
          </a:p>
        </p:txBody>
      </p:sp>
      <p:sp>
        <p:nvSpPr>
          <p:cNvPr id="7" name="Slide Number Placeholder 6"/>
          <p:cNvSpPr>
            <a:spLocks noGrp="1"/>
          </p:cNvSpPr>
          <p:nvPr>
            <p:ph type="sldNum" sz="quarter" idx="12"/>
          </p:nvPr>
        </p:nvSpPr>
        <p:spPr/>
        <p:txBody>
          <a:bodyPr/>
          <a:lstStyle/>
          <a:p>
            <a:fld id="{FD28CF2C-C45B-46C8-A4CE-6203B22BB285}" type="slidenum">
              <a:rPr lang="es-PE" smtClean="0"/>
              <a:t>‹Nº›</a:t>
            </a:fld>
            <a:endParaRPr lang="es-PE"/>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7586E98B-8A92-4B3C-A5D7-38E9E9E8DCC8}" type="datetimeFigureOut">
              <a:rPr lang="es-PE" smtClean="0"/>
              <a:t>17/03/2021</a:t>
            </a:fld>
            <a:endParaRPr lang="es-PE"/>
          </a:p>
        </p:txBody>
      </p:sp>
      <p:sp>
        <p:nvSpPr>
          <p:cNvPr id="6" name="Footer Placeholder 5"/>
          <p:cNvSpPr>
            <a:spLocks noGrp="1"/>
          </p:cNvSpPr>
          <p:nvPr>
            <p:ph type="ftr" sz="quarter" idx="11"/>
          </p:nvPr>
        </p:nvSpPr>
        <p:spPr/>
        <p:txBody>
          <a:bodyPr/>
          <a:lstStyle/>
          <a:p>
            <a:endParaRPr lang="es-PE"/>
          </a:p>
        </p:txBody>
      </p:sp>
      <p:sp>
        <p:nvSpPr>
          <p:cNvPr id="7" name="Slide Number Placeholder 6"/>
          <p:cNvSpPr>
            <a:spLocks noGrp="1"/>
          </p:cNvSpPr>
          <p:nvPr>
            <p:ph type="sldNum" sz="quarter" idx="12"/>
          </p:nvPr>
        </p:nvSpPr>
        <p:spPr/>
        <p:txBody>
          <a:bodyPr/>
          <a:lstStyle/>
          <a:p>
            <a:fld id="{FD28CF2C-C45B-46C8-A4CE-6203B22BB285}" type="slidenum">
              <a:rPr lang="es-PE" smtClean="0"/>
              <a:t>‹Nº›</a:t>
            </a:fld>
            <a:endParaRPr lang="es-PE"/>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7586E98B-8A92-4B3C-A5D7-38E9E9E8DCC8}" type="datetimeFigureOut">
              <a:rPr lang="es-PE" smtClean="0"/>
              <a:t>17/03/2021</a:t>
            </a:fld>
            <a:endParaRPr lang="es-PE"/>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s-PE"/>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FD28CF2C-C45B-46C8-A4CE-6203B22BB285}" type="slidenum">
              <a:rPr lang="es-PE" smtClean="0"/>
              <a:t>‹Nº›</a:t>
            </a:fld>
            <a:endParaRPr lang="es-PE"/>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539552" y="404664"/>
            <a:ext cx="8064896" cy="6048672"/>
          </a:xfrm>
        </p:spPr>
        <p:txBody>
          <a:bodyPr>
            <a:normAutofit lnSpcReduction="10000"/>
          </a:bodyPr>
          <a:lstStyle/>
          <a:p>
            <a:r>
              <a:rPr lang="es-PE" sz="2800" b="1" dirty="0" smtClean="0">
                <a:solidFill>
                  <a:schemeClr val="tx1"/>
                </a:solidFill>
              </a:rPr>
              <a:t>QUIMICA</a:t>
            </a:r>
          </a:p>
          <a:p>
            <a:pPr algn="l"/>
            <a:r>
              <a:rPr lang="es-PE" sz="2200" dirty="0" smtClean="0">
                <a:solidFill>
                  <a:schemeClr val="tx1"/>
                </a:solidFill>
              </a:rPr>
              <a:t>Es una ciencia experimental que estudia las propiedades, transformaciones  y combinaciones que sufre la materia.</a:t>
            </a:r>
          </a:p>
          <a:p>
            <a:pPr algn="l"/>
            <a:r>
              <a:rPr lang="es-PE" sz="2200" dirty="0" smtClean="0">
                <a:solidFill>
                  <a:schemeClr val="tx1"/>
                </a:solidFill>
              </a:rPr>
              <a:t>La química se divide:</a:t>
            </a:r>
          </a:p>
          <a:p>
            <a:pPr algn="l"/>
            <a:r>
              <a:rPr lang="es-PE" sz="2200" b="1" dirty="0" smtClean="0">
                <a:solidFill>
                  <a:schemeClr val="tx1"/>
                </a:solidFill>
              </a:rPr>
              <a:t>QUIMICA GENERAL: </a:t>
            </a:r>
            <a:r>
              <a:rPr lang="es-PE" sz="2200" dirty="0" smtClean="0">
                <a:solidFill>
                  <a:schemeClr val="tx1"/>
                </a:solidFill>
              </a:rPr>
              <a:t>Estudia las leyes fundamentales que se relacionan con las sustancias químicas  y sus transformaciones.</a:t>
            </a:r>
          </a:p>
          <a:p>
            <a:pPr algn="l"/>
            <a:r>
              <a:rPr lang="es-PE" sz="2200" b="1" dirty="0" smtClean="0">
                <a:solidFill>
                  <a:schemeClr val="tx1"/>
                </a:solidFill>
              </a:rPr>
              <a:t>QUIMICA INORGANICA: </a:t>
            </a:r>
            <a:r>
              <a:rPr lang="es-PE" sz="2200" dirty="0" smtClean="0">
                <a:solidFill>
                  <a:schemeClr val="tx1"/>
                </a:solidFill>
              </a:rPr>
              <a:t>Estudia los cuerpos que, generalmente, forman partes de la naturaleza inanimada.</a:t>
            </a:r>
          </a:p>
          <a:p>
            <a:pPr algn="l"/>
            <a:r>
              <a:rPr lang="es-PE" sz="2200" b="1" dirty="0" smtClean="0">
                <a:solidFill>
                  <a:schemeClr val="tx1"/>
                </a:solidFill>
              </a:rPr>
              <a:t>QUIMICA ORGANICA O QUIMICA DEL CARBONO: </a:t>
            </a:r>
            <a:r>
              <a:rPr lang="es-PE" sz="2200" dirty="0" smtClean="0">
                <a:solidFill>
                  <a:schemeClr val="tx1"/>
                </a:solidFill>
              </a:rPr>
              <a:t>La primera denominación se dio porque se creía que estos compuestos solo se formaban por la actividad vital de los seres vivos. Se le ha dado posteriormente, el segundo nombre al comprobar que se pueda obtener por síntesis. Trata del estudio de los compuestos que contienen carbono.</a:t>
            </a:r>
          </a:p>
          <a:p>
            <a:pPr algn="l"/>
            <a:r>
              <a:rPr lang="es-PE" sz="2200" b="1" dirty="0" smtClean="0">
                <a:solidFill>
                  <a:schemeClr val="tx1"/>
                </a:solidFill>
              </a:rPr>
              <a:t>QUIMICA ANALITICA: </a:t>
            </a:r>
            <a:r>
              <a:rPr lang="es-PE" sz="2200" dirty="0" smtClean="0">
                <a:solidFill>
                  <a:schemeClr val="tx1"/>
                </a:solidFill>
              </a:rPr>
              <a:t>Estudia los métodos para determinar la composición de las sustancias, tanto en lo que se refiere en la naturaleza de los constituyentes(cualitativa) como a la cantidad (cuantitativa).   </a:t>
            </a:r>
            <a:endParaRPr lang="es-PE" sz="2200" dirty="0">
              <a:solidFill>
                <a:schemeClr val="tx1"/>
              </a:solidFill>
            </a:endParaRPr>
          </a:p>
        </p:txBody>
      </p:sp>
    </p:spTree>
    <p:extLst>
      <p:ext uri="{BB962C8B-B14F-4D97-AF65-F5344CB8AC3E}">
        <p14:creationId xmlns:p14="http://schemas.microsoft.com/office/powerpoint/2010/main" val="3009758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467544" y="476672"/>
            <a:ext cx="8208912" cy="5760640"/>
          </a:xfrm>
        </p:spPr>
        <p:txBody>
          <a:bodyPr>
            <a:normAutofit lnSpcReduction="10000"/>
          </a:bodyPr>
          <a:lstStyle/>
          <a:p>
            <a:pPr algn="l"/>
            <a:r>
              <a:rPr lang="es-PE" sz="2200" b="1" dirty="0" smtClean="0">
                <a:solidFill>
                  <a:schemeClr val="tx1"/>
                </a:solidFill>
              </a:rPr>
              <a:t>MATERIA HETEROGENEA:</a:t>
            </a:r>
          </a:p>
          <a:p>
            <a:pPr algn="l"/>
            <a:r>
              <a:rPr lang="es-PE" sz="2200" dirty="0" smtClean="0">
                <a:solidFill>
                  <a:schemeClr val="tx1"/>
                </a:solidFill>
              </a:rPr>
              <a:t>Es la materia en la cual se pueden apreciar porciones que se diferencian de las otras</a:t>
            </a:r>
            <a:r>
              <a:rPr lang="es-PE" sz="2200" b="1" dirty="0" smtClean="0">
                <a:solidFill>
                  <a:schemeClr val="tx1"/>
                </a:solidFill>
              </a:rPr>
              <a:t> </a:t>
            </a:r>
            <a:r>
              <a:rPr lang="es-PE" sz="2200" dirty="0" smtClean="0">
                <a:solidFill>
                  <a:schemeClr val="tx1"/>
                </a:solidFill>
              </a:rPr>
              <a:t> por las propiedades características.</a:t>
            </a:r>
          </a:p>
          <a:p>
            <a:pPr algn="l"/>
            <a:r>
              <a:rPr lang="es-PE" sz="2200" dirty="0" smtClean="0">
                <a:solidFill>
                  <a:schemeClr val="tx1"/>
                </a:solidFill>
              </a:rPr>
              <a:t>Ejm:</a:t>
            </a:r>
          </a:p>
          <a:p>
            <a:pPr algn="l"/>
            <a:r>
              <a:rPr lang="es-PE" sz="2200" dirty="0" smtClean="0">
                <a:solidFill>
                  <a:schemeClr val="tx1"/>
                </a:solidFill>
              </a:rPr>
              <a:t>Agua con piedra, aceite y agua</a:t>
            </a:r>
          </a:p>
          <a:p>
            <a:pPr algn="l"/>
            <a:r>
              <a:rPr lang="es-PE" sz="2200" b="1" dirty="0" smtClean="0">
                <a:solidFill>
                  <a:schemeClr val="tx1"/>
                </a:solidFill>
              </a:rPr>
              <a:t>FASES DE UN MEZCLA:</a:t>
            </a:r>
            <a:r>
              <a:rPr lang="es-PE" sz="2200" dirty="0" smtClean="0">
                <a:solidFill>
                  <a:schemeClr val="tx1"/>
                </a:solidFill>
              </a:rPr>
              <a:t> La fase de un mezcla son aquellas que se pueden ver a simple vista en una mezcla heterogénea</a:t>
            </a:r>
          </a:p>
          <a:p>
            <a:pPr algn="l"/>
            <a:r>
              <a:rPr lang="es-PE" sz="2200" dirty="0" smtClean="0">
                <a:solidFill>
                  <a:schemeClr val="tx1"/>
                </a:solidFill>
              </a:rPr>
              <a:t>Ejm:</a:t>
            </a:r>
          </a:p>
          <a:p>
            <a:pPr algn="l"/>
            <a:r>
              <a:rPr lang="es-PE" sz="2200" dirty="0" smtClean="0">
                <a:solidFill>
                  <a:schemeClr val="tx1"/>
                </a:solidFill>
              </a:rPr>
              <a:t>Agua y aceite----- Se diferencia  2 faces(difásico)</a:t>
            </a:r>
          </a:p>
          <a:p>
            <a:pPr algn="l"/>
            <a:r>
              <a:rPr lang="es-PE" sz="2200" dirty="0" smtClean="0">
                <a:solidFill>
                  <a:schemeClr val="tx1"/>
                </a:solidFill>
              </a:rPr>
              <a:t>SISTEMA DISPERSO:</a:t>
            </a:r>
          </a:p>
          <a:p>
            <a:pPr algn="l"/>
            <a:r>
              <a:rPr lang="es-PE" sz="2200" dirty="0" smtClean="0">
                <a:solidFill>
                  <a:schemeClr val="tx1"/>
                </a:solidFill>
              </a:rPr>
              <a:t>Es una mezcla en la cual se distritribuye las </a:t>
            </a:r>
            <a:r>
              <a:rPr lang="es-PE" sz="2200" dirty="0" smtClean="0">
                <a:solidFill>
                  <a:schemeClr val="tx1"/>
                </a:solidFill>
              </a:rPr>
              <a:t>partículas </a:t>
            </a:r>
            <a:r>
              <a:rPr lang="es-PE" sz="2200" dirty="0" smtClean="0">
                <a:solidFill>
                  <a:schemeClr val="tx1"/>
                </a:solidFill>
              </a:rPr>
              <a:t>en un medio </a:t>
            </a:r>
            <a:r>
              <a:rPr lang="es-PE" sz="2200" dirty="0" smtClean="0">
                <a:solidFill>
                  <a:schemeClr val="tx1"/>
                </a:solidFill>
              </a:rPr>
              <a:t>homogéneo. </a:t>
            </a:r>
            <a:r>
              <a:rPr lang="es-PE" sz="2200" dirty="0" smtClean="0">
                <a:solidFill>
                  <a:schemeClr val="tx1"/>
                </a:solidFill>
              </a:rPr>
              <a:t>Esta conformado por 2 </a:t>
            </a:r>
            <a:r>
              <a:rPr lang="es-PE" sz="2200" dirty="0" smtClean="0">
                <a:solidFill>
                  <a:schemeClr val="tx1"/>
                </a:solidFill>
              </a:rPr>
              <a:t>elementos</a:t>
            </a:r>
            <a:r>
              <a:rPr lang="es-PE" sz="2200" dirty="0" smtClean="0">
                <a:solidFill>
                  <a:schemeClr val="tx1"/>
                </a:solidFill>
              </a:rPr>
              <a:t>.</a:t>
            </a:r>
          </a:p>
          <a:p>
            <a:pPr marL="342900" indent="-342900" algn="l">
              <a:buFont typeface="Arial" pitchFamily="34" charset="0"/>
              <a:buChar char="•"/>
            </a:pPr>
            <a:r>
              <a:rPr lang="es-PE" sz="2200" dirty="0" smtClean="0">
                <a:solidFill>
                  <a:schemeClr val="tx1"/>
                </a:solidFill>
              </a:rPr>
              <a:t>Fase dispersa: el medio donde fluye el dispersante</a:t>
            </a:r>
          </a:p>
          <a:p>
            <a:pPr marL="342900" indent="-342900" algn="l">
              <a:buFont typeface="Arial" pitchFamily="34" charset="0"/>
              <a:buChar char="•"/>
            </a:pPr>
            <a:r>
              <a:rPr lang="es-PE" sz="2200" dirty="0" smtClean="0">
                <a:solidFill>
                  <a:schemeClr val="tx1"/>
                </a:solidFill>
              </a:rPr>
              <a:t>Fase Dispersante o continua.</a:t>
            </a:r>
          </a:p>
          <a:p>
            <a:pPr algn="l"/>
            <a:r>
              <a:rPr lang="es-PE" sz="2200" dirty="0">
                <a:solidFill>
                  <a:schemeClr val="tx1"/>
                </a:solidFill>
              </a:rPr>
              <a:t> </a:t>
            </a:r>
            <a:r>
              <a:rPr lang="es-PE" sz="2200" dirty="0" smtClean="0">
                <a:solidFill>
                  <a:schemeClr val="tx1"/>
                </a:solidFill>
              </a:rPr>
              <a:t>depende del tamaño y forma de las </a:t>
            </a:r>
            <a:r>
              <a:rPr lang="es-PE" sz="2200" dirty="0" smtClean="0">
                <a:solidFill>
                  <a:schemeClr val="tx1"/>
                </a:solidFill>
              </a:rPr>
              <a:t>partículas </a:t>
            </a:r>
            <a:r>
              <a:rPr lang="es-PE" sz="2200" dirty="0" smtClean="0">
                <a:solidFill>
                  <a:schemeClr val="tx1"/>
                </a:solidFill>
              </a:rPr>
              <a:t>dispersas se clasifican en:</a:t>
            </a:r>
          </a:p>
          <a:p>
            <a:pPr algn="l"/>
            <a:endParaRPr lang="es-PE" sz="2200" dirty="0">
              <a:solidFill>
                <a:schemeClr val="tx1"/>
              </a:solidFill>
            </a:endParaRPr>
          </a:p>
        </p:txBody>
      </p:sp>
    </p:spTree>
    <p:extLst>
      <p:ext uri="{BB962C8B-B14F-4D97-AF65-F5344CB8AC3E}">
        <p14:creationId xmlns:p14="http://schemas.microsoft.com/office/powerpoint/2010/main" val="33794989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2 Subtítulo"/>
              <p:cNvSpPr>
                <a:spLocks noGrp="1"/>
              </p:cNvSpPr>
              <p:nvPr>
                <p:ph type="subTitle" idx="1"/>
              </p:nvPr>
            </p:nvSpPr>
            <p:spPr>
              <a:xfrm>
                <a:off x="323528" y="476672"/>
                <a:ext cx="8352928" cy="6048672"/>
              </a:xfrm>
            </p:spPr>
            <p:txBody>
              <a:bodyPr>
                <a:normAutofit fontScale="92500"/>
              </a:bodyPr>
              <a:lstStyle/>
              <a:p>
                <a:pPr algn="l"/>
                <a:r>
                  <a:rPr lang="es-PE" sz="2200" b="1" dirty="0" smtClean="0">
                    <a:solidFill>
                      <a:schemeClr val="tx1"/>
                    </a:solidFill>
                  </a:rPr>
                  <a:t>1.-Sistema Grosero o microscópico </a:t>
                </a:r>
              </a:p>
              <a:p>
                <a:pPr algn="l"/>
                <a:r>
                  <a:rPr lang="es-PE" sz="2200" dirty="0" smtClean="0">
                    <a:solidFill>
                      <a:schemeClr val="tx1"/>
                    </a:solidFill>
                  </a:rPr>
                  <a:t>Cuando el dispersante es observado por el ojo humano Ejm: arena y agua</a:t>
                </a:r>
              </a:p>
              <a:p>
                <a:pPr algn="l"/>
                <a:r>
                  <a:rPr lang="es-PE" sz="2200" b="1" dirty="0" smtClean="0">
                    <a:solidFill>
                      <a:schemeClr val="tx1"/>
                    </a:solidFill>
                  </a:rPr>
                  <a:t>2.-Sistemas Finos:</a:t>
                </a:r>
                <a:r>
                  <a:rPr lang="es-PE" sz="2200" dirty="0" smtClean="0">
                    <a:solidFill>
                      <a:schemeClr val="tx1"/>
                    </a:solidFill>
                  </a:rPr>
                  <a:t> </a:t>
                </a:r>
              </a:p>
              <a:p>
                <a:pPr algn="l"/>
                <a:r>
                  <a:rPr lang="es-PE" sz="2200" dirty="0" smtClean="0">
                    <a:solidFill>
                      <a:schemeClr val="tx1"/>
                    </a:solidFill>
                  </a:rPr>
                  <a:t>El disperso puede ser observado utilizando el microscopio y pueden ser:</a:t>
                </a:r>
              </a:p>
              <a:p>
                <a:pPr algn="l"/>
                <a:r>
                  <a:rPr lang="es-PE" sz="2200" b="1" dirty="0" smtClean="0">
                    <a:solidFill>
                      <a:schemeClr val="tx1"/>
                    </a:solidFill>
                  </a:rPr>
                  <a:t>2.1 Emulsiones: </a:t>
                </a:r>
              </a:p>
              <a:p>
                <a:pPr algn="l"/>
                <a:r>
                  <a:rPr lang="es-PE" sz="2200" dirty="0" smtClean="0">
                    <a:solidFill>
                      <a:schemeClr val="tx1"/>
                    </a:solidFill>
                  </a:rPr>
                  <a:t>Conformada por 2 fases liquidas inmiscibles </a:t>
                </a:r>
              </a:p>
              <a:p>
                <a:pPr algn="l"/>
                <a:r>
                  <a:rPr lang="es-PE" sz="2200" dirty="0" smtClean="0">
                    <a:solidFill>
                      <a:schemeClr val="tx1"/>
                    </a:solidFill>
                  </a:rPr>
                  <a:t>Ejm: agua y aceite, leche, mayonesa</a:t>
                </a:r>
              </a:p>
              <a:p>
                <a:pPr algn="l"/>
                <a:r>
                  <a:rPr lang="es-PE" sz="2200" dirty="0" smtClean="0">
                    <a:solidFill>
                      <a:schemeClr val="tx1"/>
                    </a:solidFill>
                  </a:rPr>
                  <a:t>Diámetro de dispersión </a:t>
                </a:r>
                <a14:m>
                  <m:oMath xmlns:m="http://schemas.openxmlformats.org/officeDocument/2006/math">
                    <m:r>
                      <a:rPr lang="es-PE" sz="2200" i="1" smtClean="0">
                        <a:solidFill>
                          <a:schemeClr val="tx1"/>
                        </a:solidFill>
                        <a:latin typeface="Cambria Math"/>
                        <a:ea typeface="Cambria Math"/>
                      </a:rPr>
                      <m:t>≤</m:t>
                    </m:r>
                  </m:oMath>
                </a14:m>
                <a:r>
                  <a:rPr lang="es-PE" sz="2200" dirty="0" smtClean="0">
                    <a:solidFill>
                      <a:schemeClr val="tx1"/>
                    </a:solidFill>
                  </a:rPr>
                  <a:t> 0.005 mm</a:t>
                </a:r>
              </a:p>
              <a:p>
                <a:pPr algn="l"/>
                <a:r>
                  <a:rPr lang="es-PE" sz="2200" b="1" dirty="0" smtClean="0">
                    <a:solidFill>
                      <a:schemeClr val="tx1"/>
                    </a:solidFill>
                  </a:rPr>
                  <a:t>2.2 Suspensiones:</a:t>
                </a:r>
              </a:p>
              <a:p>
                <a:pPr algn="l"/>
                <a:r>
                  <a:rPr lang="es-PE" sz="2200" dirty="0" smtClean="0">
                    <a:solidFill>
                      <a:schemeClr val="tx1"/>
                    </a:solidFill>
                  </a:rPr>
                  <a:t>Conformada  por una fase solida y una liquida. Las partículas son relativamente grandes.</a:t>
                </a:r>
              </a:p>
              <a:p>
                <a:pPr algn="l"/>
                <a:r>
                  <a:rPr lang="es-PE" sz="2200" dirty="0" smtClean="0">
                    <a:solidFill>
                      <a:schemeClr val="tx1"/>
                    </a:solidFill>
                  </a:rPr>
                  <a:t>Ejm: arcilla, tinta china, etc.</a:t>
                </a:r>
              </a:p>
              <a:p>
                <a:pPr algn="l"/>
                <a:r>
                  <a:rPr lang="es-PE" sz="2200" b="1" dirty="0" smtClean="0">
                    <a:solidFill>
                      <a:schemeClr val="tx1"/>
                    </a:solidFill>
                  </a:rPr>
                  <a:t>2.3 Coloides: </a:t>
                </a:r>
              </a:p>
              <a:p>
                <a:pPr algn="l"/>
                <a:r>
                  <a:rPr lang="es-PE" sz="2200" dirty="0" smtClean="0">
                    <a:solidFill>
                      <a:schemeClr val="tx1"/>
                    </a:solidFill>
                  </a:rPr>
                  <a:t>O soles, Es un sistema heterogéneo en donde el sistema disperso puede ser observado  a través de ultramicroscopios, el tamaño de las partículas del disperso están entre 10</a:t>
                </a:r>
                <a14:m>
                  <m:oMath xmlns:m="http://schemas.openxmlformats.org/officeDocument/2006/math">
                    <m:sSup>
                      <m:sSupPr>
                        <m:ctrlPr>
                          <a:rPr lang="es-PE" sz="2200" i="1" smtClean="0">
                            <a:solidFill>
                              <a:schemeClr val="tx1"/>
                            </a:solidFill>
                            <a:latin typeface="Cambria Math" panose="02040503050406030204" pitchFamily="18" charset="0"/>
                          </a:rPr>
                        </m:ctrlPr>
                      </m:sSupPr>
                      <m:e>
                        <m:r>
                          <a:rPr lang="es-PE" sz="2200" b="0" i="1" smtClean="0">
                            <a:solidFill>
                              <a:schemeClr val="tx1"/>
                            </a:solidFill>
                            <a:latin typeface="Cambria Math"/>
                          </a:rPr>
                          <m:t>𝐴</m:t>
                        </m:r>
                      </m:e>
                      <m:sup>
                        <m:r>
                          <a:rPr lang="es-PE" sz="2200" b="0" i="1" smtClean="0">
                            <a:solidFill>
                              <a:schemeClr val="tx1"/>
                            </a:solidFill>
                            <a:latin typeface="Cambria Math"/>
                          </a:rPr>
                          <m:t>°</m:t>
                        </m:r>
                      </m:sup>
                    </m:sSup>
                  </m:oMath>
                </a14:m>
                <a:r>
                  <a:rPr lang="es-PE" sz="2200" dirty="0" smtClean="0">
                    <a:solidFill>
                      <a:schemeClr val="tx1"/>
                    </a:solidFill>
                  </a:rPr>
                  <a:t> y </a:t>
                </a:r>
                <a14:m>
                  <m:oMath xmlns:m="http://schemas.openxmlformats.org/officeDocument/2006/math">
                    <m:sSup>
                      <m:sSupPr>
                        <m:ctrlPr>
                          <a:rPr lang="es-PE" sz="2200" i="1" smtClean="0">
                            <a:solidFill>
                              <a:schemeClr val="tx1"/>
                            </a:solidFill>
                            <a:latin typeface="Cambria Math" panose="02040503050406030204" pitchFamily="18" charset="0"/>
                          </a:rPr>
                        </m:ctrlPr>
                      </m:sSupPr>
                      <m:e>
                        <m:r>
                          <a:rPr lang="es-PE" sz="2200" b="0" i="1" smtClean="0">
                            <a:solidFill>
                              <a:schemeClr val="tx1"/>
                            </a:solidFill>
                            <a:latin typeface="Cambria Math"/>
                          </a:rPr>
                          <m:t>10</m:t>
                        </m:r>
                      </m:e>
                      <m:sup>
                        <m:r>
                          <a:rPr lang="es-PE" sz="2200" b="0" i="1" smtClean="0">
                            <a:solidFill>
                              <a:schemeClr val="tx1"/>
                            </a:solidFill>
                            <a:latin typeface="Cambria Math"/>
                          </a:rPr>
                          <m:t>3</m:t>
                        </m:r>
                      </m:sup>
                    </m:sSup>
                    <m:sSup>
                      <m:sSupPr>
                        <m:ctrlPr>
                          <a:rPr lang="es-PE" sz="2200" i="1" smtClean="0">
                            <a:solidFill>
                              <a:schemeClr val="tx1"/>
                            </a:solidFill>
                            <a:latin typeface="Cambria Math" panose="02040503050406030204" pitchFamily="18" charset="0"/>
                          </a:rPr>
                        </m:ctrlPr>
                      </m:sSupPr>
                      <m:e>
                        <m:r>
                          <a:rPr lang="es-PE" sz="2200" b="0" i="1" smtClean="0">
                            <a:solidFill>
                              <a:schemeClr val="tx1"/>
                            </a:solidFill>
                            <a:latin typeface="Cambria Math"/>
                          </a:rPr>
                          <m:t>𝐴</m:t>
                        </m:r>
                      </m:e>
                      <m:sup>
                        <m:r>
                          <a:rPr lang="es-PE" sz="2200" b="0" i="1" smtClean="0">
                            <a:solidFill>
                              <a:schemeClr val="tx1"/>
                            </a:solidFill>
                            <a:latin typeface="Cambria Math"/>
                          </a:rPr>
                          <m:t>°</m:t>
                        </m:r>
                      </m:sup>
                    </m:sSup>
                  </m:oMath>
                </a14:m>
                <a:endParaRPr lang="es-PE" sz="2200" dirty="0" smtClean="0">
                  <a:solidFill>
                    <a:schemeClr val="tx1"/>
                  </a:solidFill>
                </a:endParaRPr>
              </a:p>
              <a:p>
                <a:pPr algn="l"/>
                <a:endParaRPr lang="es-PE" sz="2200" dirty="0">
                  <a:solidFill>
                    <a:schemeClr val="tx1"/>
                  </a:solidFill>
                </a:endParaRPr>
              </a:p>
            </p:txBody>
          </p:sp>
        </mc:Choice>
        <mc:Fallback xmlns="">
          <p:sp>
            <p:nvSpPr>
              <p:cNvPr id="3" name="2 Subtítulo"/>
              <p:cNvSpPr>
                <a:spLocks noGrp="1" noRot="1" noChangeAspect="1" noMove="1" noResize="1" noEditPoints="1" noAdjustHandles="1" noChangeArrowheads="1" noChangeShapeType="1" noTextEdit="1"/>
              </p:cNvSpPr>
              <p:nvPr>
                <p:ph type="subTitle" idx="1"/>
              </p:nvPr>
            </p:nvSpPr>
            <p:spPr>
              <a:xfrm>
                <a:off x="323528" y="476672"/>
                <a:ext cx="8352928" cy="6048672"/>
              </a:xfrm>
              <a:blipFill rotWithShape="1">
                <a:blip r:embed="rId2"/>
                <a:stretch>
                  <a:fillRect l="-730" t="-504" r="-219"/>
                </a:stretch>
              </a:blipFill>
            </p:spPr>
            <p:txBody>
              <a:bodyPr/>
              <a:lstStyle/>
              <a:p>
                <a:r>
                  <a:rPr lang="es-PE">
                    <a:noFill/>
                  </a:rPr>
                  <a:t> </a:t>
                </a:r>
              </a:p>
            </p:txBody>
          </p:sp>
        </mc:Fallback>
      </mc:AlternateContent>
    </p:spTree>
    <p:extLst>
      <p:ext uri="{BB962C8B-B14F-4D97-AF65-F5344CB8AC3E}">
        <p14:creationId xmlns:p14="http://schemas.microsoft.com/office/powerpoint/2010/main" val="6433784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395536" y="548680"/>
            <a:ext cx="8280920" cy="5832648"/>
          </a:xfrm>
        </p:spPr>
        <p:txBody>
          <a:bodyPr>
            <a:normAutofit/>
          </a:bodyPr>
          <a:lstStyle/>
          <a:p>
            <a:pPr algn="l"/>
            <a:r>
              <a:rPr lang="es-PE" sz="2200" dirty="0" smtClean="0">
                <a:solidFill>
                  <a:schemeClr val="tx1"/>
                </a:solidFill>
              </a:rPr>
              <a:t>La fase dispersa </a:t>
            </a:r>
            <a:r>
              <a:rPr lang="es-PE" sz="2200" dirty="0" smtClean="0">
                <a:solidFill>
                  <a:schemeClr val="tx1"/>
                </a:solidFill>
              </a:rPr>
              <a:t>esta constituida </a:t>
            </a:r>
            <a:r>
              <a:rPr lang="es-PE" sz="2200" dirty="0" smtClean="0">
                <a:solidFill>
                  <a:schemeClr val="tx1"/>
                </a:solidFill>
              </a:rPr>
              <a:t>por </a:t>
            </a:r>
            <a:r>
              <a:rPr lang="es-PE" sz="2200" dirty="0" smtClean="0">
                <a:solidFill>
                  <a:schemeClr val="tx1"/>
                </a:solidFill>
              </a:rPr>
              <a:t>partículas </a:t>
            </a:r>
            <a:r>
              <a:rPr lang="es-PE" sz="2200" dirty="0" smtClean="0">
                <a:solidFill>
                  <a:schemeClr val="tx1"/>
                </a:solidFill>
              </a:rPr>
              <a:t>llamadas «MICELAS», las cuales se hallan en continuo movimiento, siguiendo trayectoria en </a:t>
            </a:r>
            <a:r>
              <a:rPr lang="es-PE" sz="2200" dirty="0" err="1" smtClean="0">
                <a:solidFill>
                  <a:schemeClr val="tx1"/>
                </a:solidFill>
              </a:rPr>
              <a:t>ZigZag</a:t>
            </a:r>
            <a:r>
              <a:rPr lang="es-PE" sz="2200" dirty="0" smtClean="0">
                <a:solidFill>
                  <a:schemeClr val="tx1"/>
                </a:solidFill>
              </a:rPr>
              <a:t>  </a:t>
            </a:r>
            <a:r>
              <a:rPr lang="es-PE" sz="2200" dirty="0" smtClean="0">
                <a:solidFill>
                  <a:schemeClr val="tx1"/>
                </a:solidFill>
              </a:rPr>
              <a:t>a este </a:t>
            </a:r>
            <a:r>
              <a:rPr lang="es-PE" sz="2200" dirty="0" smtClean="0">
                <a:solidFill>
                  <a:schemeClr val="tx1"/>
                </a:solidFill>
              </a:rPr>
              <a:t>fenómeno </a:t>
            </a:r>
            <a:r>
              <a:rPr lang="es-PE" sz="2200" dirty="0" smtClean="0">
                <a:solidFill>
                  <a:schemeClr val="tx1"/>
                </a:solidFill>
              </a:rPr>
              <a:t>se denomina </a:t>
            </a:r>
            <a:r>
              <a:rPr lang="es-PE" sz="2200" dirty="0">
                <a:solidFill>
                  <a:schemeClr val="tx1"/>
                </a:solidFill>
              </a:rPr>
              <a:t>M</a:t>
            </a:r>
            <a:r>
              <a:rPr lang="es-PE" sz="2200" dirty="0" smtClean="0">
                <a:solidFill>
                  <a:schemeClr val="tx1"/>
                </a:solidFill>
              </a:rPr>
              <a:t>ovimiento Browniano </a:t>
            </a:r>
          </a:p>
          <a:p>
            <a:pPr algn="l"/>
            <a:endParaRPr lang="es-PE" sz="2200" dirty="0">
              <a:solidFill>
                <a:schemeClr val="tx1"/>
              </a:solidFill>
            </a:endParaRPr>
          </a:p>
          <a:p>
            <a:pPr algn="l"/>
            <a:r>
              <a:rPr lang="es-PE" sz="2200" dirty="0" smtClean="0">
                <a:solidFill>
                  <a:schemeClr val="tx1"/>
                </a:solidFill>
              </a:rPr>
              <a:t>Una propiedad </a:t>
            </a:r>
            <a:r>
              <a:rPr lang="es-PE" sz="2200" dirty="0" smtClean="0">
                <a:solidFill>
                  <a:schemeClr val="tx1"/>
                </a:solidFill>
              </a:rPr>
              <a:t>óptica </a:t>
            </a:r>
            <a:r>
              <a:rPr lang="es-PE" sz="2200" dirty="0" smtClean="0">
                <a:solidFill>
                  <a:schemeClr val="tx1"/>
                </a:solidFill>
              </a:rPr>
              <a:t>de los coloides </a:t>
            </a:r>
            <a:r>
              <a:rPr lang="es-PE" sz="2200" dirty="0" smtClean="0">
                <a:solidFill>
                  <a:schemeClr val="tx1"/>
                </a:solidFill>
              </a:rPr>
              <a:t>consiste </a:t>
            </a:r>
            <a:r>
              <a:rPr lang="es-PE" sz="2200" dirty="0" smtClean="0">
                <a:solidFill>
                  <a:schemeClr val="tx1"/>
                </a:solidFill>
              </a:rPr>
              <a:t>en al </a:t>
            </a:r>
            <a:r>
              <a:rPr lang="es-PE" sz="2200" dirty="0" smtClean="0">
                <a:solidFill>
                  <a:schemeClr val="tx1"/>
                </a:solidFill>
              </a:rPr>
              <a:t>dirección </a:t>
            </a:r>
            <a:r>
              <a:rPr lang="es-PE" sz="2200" dirty="0" smtClean="0">
                <a:solidFill>
                  <a:schemeClr val="tx1"/>
                </a:solidFill>
              </a:rPr>
              <a:t>de los rayos de luz que pasan a </a:t>
            </a:r>
            <a:r>
              <a:rPr lang="es-PE" sz="2200" dirty="0" smtClean="0">
                <a:solidFill>
                  <a:schemeClr val="tx1"/>
                </a:solidFill>
              </a:rPr>
              <a:t>través </a:t>
            </a:r>
            <a:r>
              <a:rPr lang="es-PE" sz="2200" dirty="0" smtClean="0">
                <a:solidFill>
                  <a:schemeClr val="tx1"/>
                </a:solidFill>
              </a:rPr>
              <a:t>de una </a:t>
            </a:r>
            <a:r>
              <a:rPr lang="es-PE" sz="2200" dirty="0" smtClean="0">
                <a:solidFill>
                  <a:schemeClr val="tx1"/>
                </a:solidFill>
              </a:rPr>
              <a:t>disolución </a:t>
            </a:r>
            <a:r>
              <a:rPr lang="es-PE" sz="2200" dirty="0" smtClean="0">
                <a:solidFill>
                  <a:schemeClr val="tx1"/>
                </a:solidFill>
              </a:rPr>
              <a:t>coloidal (Efecto Tyndall).</a:t>
            </a:r>
          </a:p>
          <a:p>
            <a:pPr algn="l"/>
            <a:r>
              <a:rPr lang="es-PE" sz="2200" b="1" dirty="0" smtClean="0">
                <a:solidFill>
                  <a:schemeClr val="tx1"/>
                </a:solidFill>
              </a:rPr>
              <a:t>2.4 Soluciones:</a:t>
            </a:r>
          </a:p>
          <a:p>
            <a:pPr algn="l"/>
            <a:r>
              <a:rPr lang="es-PE" sz="2200" dirty="0" smtClean="0">
                <a:solidFill>
                  <a:schemeClr val="tx1"/>
                </a:solidFill>
              </a:rPr>
              <a:t>Es un sistema </a:t>
            </a:r>
            <a:r>
              <a:rPr lang="es-PE" sz="2200" dirty="0" smtClean="0">
                <a:solidFill>
                  <a:schemeClr val="tx1"/>
                </a:solidFill>
              </a:rPr>
              <a:t>homogéneo, </a:t>
            </a:r>
            <a:r>
              <a:rPr lang="es-PE" sz="2200" dirty="0" smtClean="0">
                <a:solidFill>
                  <a:schemeClr val="tx1"/>
                </a:solidFill>
              </a:rPr>
              <a:t>de una sola fase , donde las </a:t>
            </a:r>
            <a:r>
              <a:rPr lang="es-PE" sz="2200" dirty="0" smtClean="0">
                <a:solidFill>
                  <a:schemeClr val="tx1"/>
                </a:solidFill>
              </a:rPr>
              <a:t>partículas </a:t>
            </a:r>
            <a:r>
              <a:rPr lang="es-PE" sz="2200" dirty="0" smtClean="0">
                <a:solidFill>
                  <a:schemeClr val="tx1"/>
                </a:solidFill>
              </a:rPr>
              <a:t>del disperso son iones o </a:t>
            </a:r>
            <a:r>
              <a:rPr lang="es-PE" sz="2200" dirty="0" smtClean="0">
                <a:solidFill>
                  <a:schemeClr val="tx1"/>
                </a:solidFill>
              </a:rPr>
              <a:t>moléculas.</a:t>
            </a:r>
            <a:endParaRPr lang="es-PE" sz="2200" dirty="0" smtClean="0">
              <a:solidFill>
                <a:schemeClr val="tx1"/>
              </a:solidFill>
            </a:endParaRPr>
          </a:p>
          <a:p>
            <a:pPr algn="l"/>
            <a:r>
              <a:rPr lang="es-PE" sz="2200" dirty="0" smtClean="0">
                <a:solidFill>
                  <a:schemeClr val="tx1"/>
                </a:solidFill>
              </a:rPr>
              <a:t>Ejm: agua y </a:t>
            </a:r>
            <a:r>
              <a:rPr lang="es-PE" sz="2200" dirty="0" smtClean="0">
                <a:solidFill>
                  <a:schemeClr val="tx1"/>
                </a:solidFill>
              </a:rPr>
              <a:t>azúcar</a:t>
            </a:r>
            <a:endParaRPr lang="es-PE" sz="2200" dirty="0" smtClean="0">
              <a:solidFill>
                <a:schemeClr val="tx1"/>
              </a:solidFill>
            </a:endParaRPr>
          </a:p>
          <a:p>
            <a:pPr algn="l"/>
            <a:r>
              <a:rPr lang="es-PE" sz="2200" dirty="0" smtClean="0">
                <a:solidFill>
                  <a:schemeClr val="tx1"/>
                </a:solidFill>
              </a:rPr>
              <a:t>Ejm de coloides.</a:t>
            </a:r>
          </a:p>
          <a:p>
            <a:pPr algn="l"/>
            <a:r>
              <a:rPr lang="es-PE" sz="2200" dirty="0">
                <a:solidFill>
                  <a:schemeClr val="tx1"/>
                </a:solidFill>
              </a:rPr>
              <a:t> </a:t>
            </a:r>
            <a:r>
              <a:rPr lang="es-PE" sz="2200" dirty="0" smtClean="0">
                <a:solidFill>
                  <a:schemeClr val="tx1"/>
                </a:solidFill>
              </a:rPr>
              <a:t> </a:t>
            </a:r>
          </a:p>
          <a:p>
            <a:pPr algn="l"/>
            <a:endParaRPr lang="es-PE" sz="2200" dirty="0" smtClean="0">
              <a:solidFill>
                <a:schemeClr val="tx1"/>
              </a:solidFill>
            </a:endParaRPr>
          </a:p>
        </p:txBody>
      </p:sp>
    </p:spTree>
    <p:extLst>
      <p:ext uri="{BB962C8B-B14F-4D97-AF65-F5344CB8AC3E}">
        <p14:creationId xmlns:p14="http://schemas.microsoft.com/office/powerpoint/2010/main" val="32200008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611560" y="332656"/>
            <a:ext cx="8136904" cy="6525344"/>
          </a:xfrm>
        </p:spPr>
        <p:txBody>
          <a:bodyPr/>
          <a:lstStyle/>
          <a:p>
            <a:endParaRPr lang="es-PE" dirty="0" smtClean="0"/>
          </a:p>
          <a:p>
            <a:endParaRPr lang="es-PE" dirty="0"/>
          </a:p>
          <a:p>
            <a:endParaRPr lang="es-PE" dirty="0" smtClean="0"/>
          </a:p>
          <a:p>
            <a:endParaRPr lang="es-PE" dirty="0"/>
          </a:p>
          <a:p>
            <a:endParaRPr lang="es-PE" dirty="0" smtClean="0"/>
          </a:p>
          <a:p>
            <a:endParaRPr lang="es-PE" dirty="0"/>
          </a:p>
          <a:p>
            <a:endParaRPr lang="es-PE" dirty="0" smtClean="0"/>
          </a:p>
          <a:p>
            <a:endParaRPr lang="es-PE" dirty="0"/>
          </a:p>
          <a:p>
            <a:endParaRPr lang="es-PE" dirty="0" smtClean="0"/>
          </a:p>
        </p:txBody>
      </p:sp>
      <p:graphicFrame>
        <p:nvGraphicFramePr>
          <p:cNvPr id="4" name="3 Tabla"/>
          <p:cNvGraphicFramePr>
            <a:graphicFrameLocks noGrp="1"/>
          </p:cNvGraphicFramePr>
          <p:nvPr>
            <p:extLst>
              <p:ext uri="{D42A27DB-BD31-4B8C-83A1-F6EECF244321}">
                <p14:modId xmlns:p14="http://schemas.microsoft.com/office/powerpoint/2010/main" val="4223734795"/>
              </p:ext>
            </p:extLst>
          </p:nvPr>
        </p:nvGraphicFramePr>
        <p:xfrm>
          <a:off x="683568" y="404664"/>
          <a:ext cx="7560840" cy="5400599"/>
        </p:xfrm>
        <a:graphic>
          <a:graphicData uri="http://schemas.openxmlformats.org/drawingml/2006/table">
            <a:tbl>
              <a:tblPr firstRow="1" bandRow="1">
                <a:tableStyleId>{5C22544A-7EE6-4342-B048-85BDC9FD1C3A}</a:tableStyleId>
              </a:tblPr>
              <a:tblGrid>
                <a:gridCol w="2520280"/>
                <a:gridCol w="2520280"/>
                <a:gridCol w="2520280"/>
              </a:tblGrid>
              <a:tr h="464363">
                <a:tc>
                  <a:txBody>
                    <a:bodyPr/>
                    <a:lstStyle/>
                    <a:p>
                      <a:r>
                        <a:rPr lang="es-PE" dirty="0" smtClean="0"/>
                        <a:t>TIPO</a:t>
                      </a:r>
                      <a:endParaRPr lang="es-PE" dirty="0"/>
                    </a:p>
                  </a:txBody>
                  <a:tcPr/>
                </a:tc>
                <a:tc>
                  <a:txBody>
                    <a:bodyPr/>
                    <a:lstStyle/>
                    <a:p>
                      <a:r>
                        <a:rPr lang="es-PE" dirty="0" smtClean="0"/>
                        <a:t>DENOMINACION</a:t>
                      </a:r>
                      <a:endParaRPr lang="es-PE" dirty="0"/>
                    </a:p>
                  </a:txBody>
                  <a:tcPr/>
                </a:tc>
                <a:tc>
                  <a:txBody>
                    <a:bodyPr/>
                    <a:lstStyle/>
                    <a:p>
                      <a:r>
                        <a:rPr lang="es-PE" dirty="0" smtClean="0"/>
                        <a:t>EJEMPLO</a:t>
                      </a:r>
                      <a:endParaRPr lang="es-PE" dirty="0"/>
                    </a:p>
                  </a:txBody>
                  <a:tcPr/>
                </a:tc>
              </a:tr>
              <a:tr h="801502">
                <a:tc>
                  <a:txBody>
                    <a:bodyPr/>
                    <a:lstStyle/>
                    <a:p>
                      <a:r>
                        <a:rPr lang="es-PE" dirty="0" smtClean="0"/>
                        <a:t>Gas en Liquido</a:t>
                      </a:r>
                      <a:endParaRPr lang="es-PE" dirty="0"/>
                    </a:p>
                  </a:txBody>
                  <a:tcPr/>
                </a:tc>
                <a:tc>
                  <a:txBody>
                    <a:bodyPr/>
                    <a:lstStyle/>
                    <a:p>
                      <a:r>
                        <a:rPr lang="es-PE" dirty="0" smtClean="0"/>
                        <a:t>Niebla, aerosol liquido</a:t>
                      </a:r>
                      <a:endParaRPr lang="es-PE" dirty="0"/>
                    </a:p>
                  </a:txBody>
                  <a:tcPr/>
                </a:tc>
                <a:tc>
                  <a:txBody>
                    <a:bodyPr/>
                    <a:lstStyle/>
                    <a:p>
                      <a:r>
                        <a:rPr lang="es-PE" dirty="0" smtClean="0"/>
                        <a:t>Espuma,</a:t>
                      </a:r>
                      <a:r>
                        <a:rPr lang="es-PE" baseline="0" dirty="0" smtClean="0"/>
                        <a:t> nubes</a:t>
                      </a:r>
                      <a:endParaRPr lang="es-PE" dirty="0"/>
                    </a:p>
                  </a:txBody>
                  <a:tcPr/>
                </a:tc>
              </a:tr>
              <a:tr h="801502">
                <a:tc>
                  <a:txBody>
                    <a:bodyPr/>
                    <a:lstStyle/>
                    <a:p>
                      <a:r>
                        <a:rPr lang="es-PE" dirty="0" smtClean="0"/>
                        <a:t>Gas en Solido</a:t>
                      </a:r>
                      <a:endParaRPr lang="es-PE" dirty="0"/>
                    </a:p>
                  </a:txBody>
                  <a:tcPr/>
                </a:tc>
                <a:tc>
                  <a:txBody>
                    <a:bodyPr/>
                    <a:lstStyle/>
                    <a:p>
                      <a:r>
                        <a:rPr lang="es-PE" dirty="0" smtClean="0"/>
                        <a:t>Polvo, humo,</a:t>
                      </a:r>
                      <a:r>
                        <a:rPr lang="es-PE" baseline="0" dirty="0" smtClean="0"/>
                        <a:t> aerosol solido</a:t>
                      </a:r>
                      <a:endParaRPr lang="es-PE" dirty="0"/>
                    </a:p>
                  </a:txBody>
                  <a:tcPr/>
                </a:tc>
                <a:tc>
                  <a:txBody>
                    <a:bodyPr/>
                    <a:lstStyle/>
                    <a:p>
                      <a:r>
                        <a:rPr lang="es-PE" dirty="0" smtClean="0"/>
                        <a:t>Piedra pómez, humos</a:t>
                      </a:r>
                    </a:p>
                  </a:txBody>
                  <a:tcPr/>
                </a:tc>
              </a:tr>
              <a:tr h="801502">
                <a:tc>
                  <a:txBody>
                    <a:bodyPr/>
                    <a:lstStyle/>
                    <a:p>
                      <a:r>
                        <a:rPr lang="es-PE" dirty="0" smtClean="0"/>
                        <a:t>Liquido en Gas</a:t>
                      </a:r>
                      <a:endParaRPr lang="es-PE" dirty="0"/>
                    </a:p>
                  </a:txBody>
                  <a:tcPr/>
                </a:tc>
                <a:tc>
                  <a:txBody>
                    <a:bodyPr/>
                    <a:lstStyle/>
                    <a:p>
                      <a:r>
                        <a:rPr lang="es-PE" dirty="0" smtClean="0"/>
                        <a:t>Espuma aerosol</a:t>
                      </a:r>
                      <a:endParaRPr lang="es-PE" dirty="0"/>
                    </a:p>
                  </a:txBody>
                  <a:tcPr/>
                </a:tc>
                <a:tc>
                  <a:txBody>
                    <a:bodyPr/>
                    <a:lstStyle/>
                    <a:p>
                      <a:r>
                        <a:rPr lang="es-PE" dirty="0" smtClean="0"/>
                        <a:t>Niebla, neblina espuma</a:t>
                      </a:r>
                      <a:endParaRPr lang="es-PE" dirty="0"/>
                    </a:p>
                  </a:txBody>
                  <a:tcPr/>
                </a:tc>
              </a:tr>
              <a:tr h="464363">
                <a:tc>
                  <a:txBody>
                    <a:bodyPr/>
                    <a:lstStyle/>
                    <a:p>
                      <a:r>
                        <a:rPr lang="es-PE" dirty="0" smtClean="0"/>
                        <a:t>Liquido</a:t>
                      </a:r>
                      <a:r>
                        <a:rPr lang="es-PE" baseline="0" dirty="0" smtClean="0"/>
                        <a:t> en Liquido</a:t>
                      </a:r>
                      <a:endParaRPr lang="es-PE" dirty="0"/>
                    </a:p>
                  </a:txBody>
                  <a:tcPr/>
                </a:tc>
                <a:tc>
                  <a:txBody>
                    <a:bodyPr/>
                    <a:lstStyle/>
                    <a:p>
                      <a:r>
                        <a:rPr lang="es-PE" dirty="0" smtClean="0"/>
                        <a:t>Emulsiones</a:t>
                      </a:r>
                      <a:endParaRPr lang="es-PE" dirty="0"/>
                    </a:p>
                  </a:txBody>
                  <a:tcPr/>
                </a:tc>
                <a:tc>
                  <a:txBody>
                    <a:bodyPr/>
                    <a:lstStyle/>
                    <a:p>
                      <a:r>
                        <a:rPr lang="es-PE" dirty="0" smtClean="0"/>
                        <a:t>Leche, mayonesa</a:t>
                      </a:r>
                      <a:endParaRPr lang="es-PE" dirty="0"/>
                    </a:p>
                  </a:txBody>
                  <a:tcPr/>
                </a:tc>
              </a:tr>
              <a:tr h="801502">
                <a:tc>
                  <a:txBody>
                    <a:bodyPr/>
                    <a:lstStyle/>
                    <a:p>
                      <a:r>
                        <a:rPr lang="es-PE" dirty="0" smtClean="0"/>
                        <a:t>Liquido en Solido</a:t>
                      </a:r>
                      <a:endParaRPr lang="es-PE" dirty="0"/>
                    </a:p>
                  </a:txBody>
                  <a:tcPr/>
                </a:tc>
                <a:tc>
                  <a:txBody>
                    <a:bodyPr/>
                    <a:lstStyle/>
                    <a:p>
                      <a:r>
                        <a:rPr lang="es-PE" dirty="0" smtClean="0"/>
                        <a:t>Soles, soluciones coloidales</a:t>
                      </a:r>
                      <a:endParaRPr lang="es-PE" dirty="0"/>
                    </a:p>
                  </a:txBody>
                  <a:tcPr/>
                </a:tc>
                <a:tc>
                  <a:txBody>
                    <a:bodyPr/>
                    <a:lstStyle/>
                    <a:p>
                      <a:r>
                        <a:rPr lang="es-PE" dirty="0" smtClean="0"/>
                        <a:t>Pintura, ópalo</a:t>
                      </a:r>
                    </a:p>
                  </a:txBody>
                  <a:tcPr/>
                </a:tc>
              </a:tr>
              <a:tr h="801502">
                <a:tc>
                  <a:txBody>
                    <a:bodyPr/>
                    <a:lstStyle/>
                    <a:p>
                      <a:r>
                        <a:rPr lang="es-PE" dirty="0" smtClean="0"/>
                        <a:t>Solido en liquido</a:t>
                      </a:r>
                      <a:endParaRPr lang="es-PE" dirty="0"/>
                    </a:p>
                  </a:txBody>
                  <a:tcPr/>
                </a:tc>
                <a:tc>
                  <a:txBody>
                    <a:bodyPr/>
                    <a:lstStyle/>
                    <a:p>
                      <a:r>
                        <a:rPr lang="es-PE" dirty="0" smtClean="0"/>
                        <a:t>Emulsiones</a:t>
                      </a:r>
                      <a:r>
                        <a:rPr lang="es-PE" baseline="0" dirty="0" smtClean="0"/>
                        <a:t> solidas, geles</a:t>
                      </a:r>
                      <a:endParaRPr lang="es-PE" dirty="0"/>
                    </a:p>
                  </a:txBody>
                  <a:tcPr/>
                </a:tc>
                <a:tc>
                  <a:txBody>
                    <a:bodyPr/>
                    <a:lstStyle/>
                    <a:p>
                      <a:r>
                        <a:rPr lang="es-PE" dirty="0" smtClean="0"/>
                        <a:t>Clara de huevo,</a:t>
                      </a:r>
                      <a:r>
                        <a:rPr lang="es-PE" baseline="0" dirty="0" smtClean="0"/>
                        <a:t> gelatina</a:t>
                      </a:r>
                      <a:endParaRPr lang="es-PE" dirty="0"/>
                    </a:p>
                  </a:txBody>
                  <a:tcPr/>
                </a:tc>
              </a:tr>
              <a:tr h="464363">
                <a:tc>
                  <a:txBody>
                    <a:bodyPr/>
                    <a:lstStyle/>
                    <a:p>
                      <a:r>
                        <a:rPr lang="es-PE" dirty="0" smtClean="0"/>
                        <a:t>Solido en Solido</a:t>
                      </a:r>
                      <a:endParaRPr lang="es-PE" dirty="0"/>
                    </a:p>
                  </a:txBody>
                  <a:tcPr/>
                </a:tc>
                <a:tc>
                  <a:txBody>
                    <a:bodyPr/>
                    <a:lstStyle/>
                    <a:p>
                      <a:r>
                        <a:rPr lang="es-PE" dirty="0" smtClean="0"/>
                        <a:t>Aleaciones, vidrios</a:t>
                      </a:r>
                      <a:endParaRPr lang="es-PE" dirty="0"/>
                    </a:p>
                  </a:txBody>
                  <a:tcPr/>
                </a:tc>
                <a:tc>
                  <a:txBody>
                    <a:bodyPr/>
                    <a:lstStyle/>
                    <a:p>
                      <a:r>
                        <a:rPr lang="es-PE" dirty="0" smtClean="0"/>
                        <a:t>Rubí, esmeralda</a:t>
                      </a:r>
                    </a:p>
                  </a:txBody>
                  <a:tcPr/>
                </a:tc>
              </a:tr>
            </a:tbl>
          </a:graphicData>
        </a:graphic>
      </p:graphicFrame>
    </p:spTree>
    <p:extLst>
      <p:ext uri="{BB962C8B-B14F-4D97-AF65-F5344CB8AC3E}">
        <p14:creationId xmlns:p14="http://schemas.microsoft.com/office/powerpoint/2010/main" val="35452522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395536" y="404664"/>
            <a:ext cx="8168952" cy="5832648"/>
          </a:xfrm>
        </p:spPr>
        <p:txBody>
          <a:bodyPr>
            <a:normAutofit/>
          </a:bodyPr>
          <a:lstStyle/>
          <a:p>
            <a:pPr algn="l"/>
            <a:r>
              <a:rPr lang="es-PE" sz="2200" dirty="0" smtClean="0">
                <a:solidFill>
                  <a:schemeClr val="tx1"/>
                </a:solidFill>
              </a:rPr>
              <a:t>Definiciones importantes:</a:t>
            </a:r>
          </a:p>
          <a:p>
            <a:pPr algn="l"/>
            <a:r>
              <a:rPr lang="es-PE" sz="2200" b="1" dirty="0" smtClean="0">
                <a:solidFill>
                  <a:schemeClr val="tx1"/>
                </a:solidFill>
              </a:rPr>
              <a:t>PUNTO DE FISION: </a:t>
            </a:r>
          </a:p>
          <a:p>
            <a:pPr algn="l"/>
            <a:r>
              <a:rPr lang="es-PE" sz="2200" dirty="0" smtClean="0">
                <a:solidFill>
                  <a:schemeClr val="tx1"/>
                </a:solidFill>
              </a:rPr>
              <a:t>De una sustancia es la temperatura a la cual existe un equilibrio entre el estado cristalino de alta ordenación y el estado liquido mas desordenado</a:t>
            </a:r>
          </a:p>
          <a:p>
            <a:pPr algn="l"/>
            <a:r>
              <a:rPr lang="es-PE" sz="2200" b="1" dirty="0" smtClean="0">
                <a:solidFill>
                  <a:schemeClr val="tx1"/>
                </a:solidFill>
              </a:rPr>
              <a:t>EVAPORACION: </a:t>
            </a:r>
          </a:p>
          <a:p>
            <a:pPr algn="l"/>
            <a:r>
              <a:rPr lang="es-PE" sz="2200" dirty="0" smtClean="0">
                <a:solidFill>
                  <a:schemeClr val="tx1"/>
                </a:solidFill>
              </a:rPr>
              <a:t>Aquel fenómeno que ocurre  en la superficie del liquido</a:t>
            </a:r>
          </a:p>
          <a:p>
            <a:pPr algn="l"/>
            <a:r>
              <a:rPr lang="es-PE" sz="2200" b="1" dirty="0" smtClean="0">
                <a:solidFill>
                  <a:schemeClr val="tx1"/>
                </a:solidFill>
              </a:rPr>
              <a:t>EBULLICION:</a:t>
            </a:r>
          </a:p>
          <a:p>
            <a:pPr algn="l"/>
            <a:r>
              <a:rPr lang="es-PE" sz="2200" dirty="0" smtClean="0">
                <a:solidFill>
                  <a:schemeClr val="tx1"/>
                </a:solidFill>
              </a:rPr>
              <a:t>Es una vaporización a temperatura constante y se observa porque se produce burbujas en la masa del liquido</a:t>
            </a:r>
          </a:p>
          <a:p>
            <a:pPr algn="l"/>
            <a:r>
              <a:rPr lang="es-PE" sz="2200" dirty="0" smtClean="0">
                <a:solidFill>
                  <a:schemeClr val="tx1"/>
                </a:solidFill>
              </a:rPr>
              <a:t>Punto de Ebullición:</a:t>
            </a:r>
          </a:p>
          <a:p>
            <a:pPr algn="l"/>
            <a:r>
              <a:rPr lang="es-PE" sz="2200" dirty="0" smtClean="0">
                <a:solidFill>
                  <a:schemeClr val="tx1"/>
                </a:solidFill>
              </a:rPr>
              <a:t>De un liquido; es la temperatura a la cual la presión de vapor del liquido se hace igual a la presión  atmosférica que se encuentre sobre el</a:t>
            </a:r>
          </a:p>
          <a:p>
            <a:pPr algn="l"/>
            <a:r>
              <a:rPr lang="es-PE" sz="2200" dirty="0" smtClean="0">
                <a:solidFill>
                  <a:schemeClr val="tx1"/>
                </a:solidFill>
              </a:rPr>
              <a:t>Ejm: agua hirviendo a 100°C </a:t>
            </a:r>
            <a:endParaRPr lang="es-PE" sz="2200" dirty="0">
              <a:solidFill>
                <a:schemeClr val="tx1"/>
              </a:solidFill>
            </a:endParaRPr>
          </a:p>
        </p:txBody>
      </p:sp>
    </p:spTree>
    <p:extLst>
      <p:ext uri="{BB962C8B-B14F-4D97-AF65-F5344CB8AC3E}">
        <p14:creationId xmlns:p14="http://schemas.microsoft.com/office/powerpoint/2010/main" val="1550067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539552" y="476672"/>
            <a:ext cx="8064896" cy="5760640"/>
          </a:xfrm>
        </p:spPr>
        <p:txBody>
          <a:bodyPr>
            <a:normAutofit/>
          </a:bodyPr>
          <a:lstStyle/>
          <a:p>
            <a:pPr algn="l"/>
            <a:r>
              <a:rPr lang="es-PE" sz="2200" b="1" dirty="0" smtClean="0">
                <a:solidFill>
                  <a:schemeClr val="tx1"/>
                </a:solidFill>
              </a:rPr>
              <a:t>VOLATILIZACION:</a:t>
            </a:r>
          </a:p>
          <a:p>
            <a:pPr algn="l"/>
            <a:r>
              <a:rPr lang="es-PE" sz="2200" dirty="0" smtClean="0">
                <a:solidFill>
                  <a:schemeClr val="tx1"/>
                </a:solidFill>
              </a:rPr>
              <a:t>Es una vaporización  rápida  instantánea, que lo presentan algunos líquidos por ser perceptibles por el olfato</a:t>
            </a:r>
          </a:p>
          <a:p>
            <a:pPr algn="l"/>
            <a:r>
              <a:rPr lang="es-PE" sz="2200" dirty="0" smtClean="0">
                <a:solidFill>
                  <a:schemeClr val="tx1"/>
                </a:solidFill>
              </a:rPr>
              <a:t>Ejm: alcohol, ron, gasolina, etc.</a:t>
            </a:r>
          </a:p>
          <a:p>
            <a:pPr algn="l"/>
            <a:endParaRPr lang="es-PE" sz="2200" dirty="0">
              <a:solidFill>
                <a:schemeClr val="tx1"/>
              </a:solidFill>
            </a:endParaRPr>
          </a:p>
        </p:txBody>
      </p:sp>
    </p:spTree>
    <p:extLst>
      <p:ext uri="{BB962C8B-B14F-4D97-AF65-F5344CB8AC3E}">
        <p14:creationId xmlns:p14="http://schemas.microsoft.com/office/powerpoint/2010/main" val="6384049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539552" y="476672"/>
            <a:ext cx="8208912" cy="6192688"/>
          </a:xfrm>
        </p:spPr>
        <p:txBody>
          <a:bodyPr>
            <a:normAutofit/>
          </a:bodyPr>
          <a:lstStyle/>
          <a:p>
            <a:pPr algn="l"/>
            <a:r>
              <a:rPr lang="es-PE" sz="2200" b="1" dirty="0" smtClean="0">
                <a:solidFill>
                  <a:schemeClr val="tx1"/>
                </a:solidFill>
              </a:rPr>
              <a:t>QUIMICA FISICA: </a:t>
            </a:r>
            <a:r>
              <a:rPr lang="es-PE" sz="2200" dirty="0" smtClean="0">
                <a:solidFill>
                  <a:schemeClr val="tx1"/>
                </a:solidFill>
              </a:rPr>
              <a:t>Estudia los principios teóricos de la química.</a:t>
            </a:r>
          </a:p>
          <a:p>
            <a:pPr algn="l"/>
            <a:r>
              <a:rPr lang="es-PE" sz="2200" b="1" dirty="0" smtClean="0">
                <a:solidFill>
                  <a:schemeClr val="tx1"/>
                </a:solidFill>
              </a:rPr>
              <a:t>QUIMICA INDUSTRIAL: </a:t>
            </a:r>
            <a:r>
              <a:rPr lang="es-PE" sz="2200" dirty="0" smtClean="0">
                <a:solidFill>
                  <a:schemeClr val="tx1"/>
                </a:solidFill>
              </a:rPr>
              <a:t>Estudia los procedimientos de obtención a gran escala.</a:t>
            </a:r>
          </a:p>
          <a:p>
            <a:pPr algn="l"/>
            <a:r>
              <a:rPr lang="es-PE" sz="2200" b="1" dirty="0" smtClean="0">
                <a:solidFill>
                  <a:schemeClr val="tx1"/>
                </a:solidFill>
              </a:rPr>
              <a:t>BIOQUIMICA: </a:t>
            </a:r>
            <a:r>
              <a:rPr lang="es-PE" sz="2200" dirty="0" smtClean="0">
                <a:solidFill>
                  <a:schemeClr val="tx1"/>
                </a:solidFill>
              </a:rPr>
              <a:t>Estudia las transformaciones químicas que tienen lugar en los seres vivos.</a:t>
            </a:r>
          </a:p>
          <a:p>
            <a:pPr algn="l"/>
            <a:r>
              <a:rPr lang="es-PE" sz="2200" b="1" dirty="0" smtClean="0">
                <a:solidFill>
                  <a:schemeClr val="tx1"/>
                </a:solidFill>
              </a:rPr>
              <a:t>FENOMENO</a:t>
            </a:r>
            <a:r>
              <a:rPr lang="es-PE" sz="2200" dirty="0" smtClean="0">
                <a:solidFill>
                  <a:schemeClr val="tx1"/>
                </a:solidFill>
              </a:rPr>
              <a:t>: Es cualquier cambio sufre la materia.</a:t>
            </a:r>
          </a:p>
          <a:p>
            <a:pPr algn="l"/>
            <a:r>
              <a:rPr lang="es-PE" sz="2200" b="1" dirty="0" smtClean="0">
                <a:solidFill>
                  <a:schemeClr val="tx1"/>
                </a:solidFill>
              </a:rPr>
              <a:t>1.1.- FENOMENO FISICO: </a:t>
            </a:r>
            <a:r>
              <a:rPr lang="es-PE" sz="2200" dirty="0" smtClean="0">
                <a:solidFill>
                  <a:schemeClr val="tx1"/>
                </a:solidFill>
              </a:rPr>
              <a:t>Es un cambio pasajero que no altera la estructura interna de la materia. Ejm:</a:t>
            </a:r>
          </a:p>
          <a:p>
            <a:pPr algn="l"/>
            <a:r>
              <a:rPr lang="es-PE" sz="2200" dirty="0" smtClean="0">
                <a:solidFill>
                  <a:schemeClr val="tx1"/>
                </a:solidFill>
              </a:rPr>
              <a:t>Estirar un resorte </a:t>
            </a:r>
          </a:p>
          <a:p>
            <a:pPr algn="l"/>
            <a:r>
              <a:rPr lang="es-PE" sz="2200" dirty="0" smtClean="0">
                <a:solidFill>
                  <a:schemeClr val="tx1"/>
                </a:solidFill>
              </a:rPr>
              <a:t>Cortar madera</a:t>
            </a:r>
          </a:p>
          <a:p>
            <a:pPr algn="l"/>
            <a:r>
              <a:rPr lang="es-PE" sz="2200" b="1" dirty="0" smtClean="0">
                <a:solidFill>
                  <a:schemeClr val="tx1"/>
                </a:solidFill>
              </a:rPr>
              <a:t>1.2.-FENOMENO QUIMICO: </a:t>
            </a:r>
            <a:r>
              <a:rPr lang="es-PE" sz="2200" dirty="0" smtClean="0">
                <a:solidFill>
                  <a:schemeClr val="tx1"/>
                </a:solidFill>
              </a:rPr>
              <a:t>Es el cambio que altera la estructura interna de la materia, no es reversible. Ejm:</a:t>
            </a:r>
          </a:p>
          <a:p>
            <a:pPr algn="l"/>
            <a:r>
              <a:rPr lang="es-PE" sz="2200" dirty="0" smtClean="0">
                <a:solidFill>
                  <a:schemeClr val="tx1"/>
                </a:solidFill>
              </a:rPr>
              <a:t>Combustión de la madera no puede convertirse nuevamente en madera.</a:t>
            </a:r>
          </a:p>
          <a:p>
            <a:pPr algn="l"/>
            <a:endParaRPr lang="es-PE" sz="2200" dirty="0">
              <a:solidFill>
                <a:schemeClr val="tx1"/>
              </a:solidFill>
            </a:endParaRPr>
          </a:p>
        </p:txBody>
      </p:sp>
    </p:spTree>
    <p:extLst>
      <p:ext uri="{BB962C8B-B14F-4D97-AF65-F5344CB8AC3E}">
        <p14:creationId xmlns:p14="http://schemas.microsoft.com/office/powerpoint/2010/main" val="1165208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2 Subtítulo"/>
              <p:cNvSpPr>
                <a:spLocks noGrp="1"/>
              </p:cNvSpPr>
              <p:nvPr>
                <p:ph type="subTitle" idx="1"/>
              </p:nvPr>
            </p:nvSpPr>
            <p:spPr>
              <a:xfrm>
                <a:off x="581891" y="332656"/>
                <a:ext cx="8166573" cy="6192688"/>
              </a:xfrm>
            </p:spPr>
            <p:txBody>
              <a:bodyPr>
                <a:normAutofit lnSpcReduction="10000"/>
              </a:bodyPr>
              <a:lstStyle/>
              <a:p>
                <a:pPr algn="l"/>
                <a:r>
                  <a:rPr lang="es-PE" sz="2200" b="1" dirty="0" smtClean="0">
                    <a:solidFill>
                      <a:schemeClr val="tx1"/>
                    </a:solidFill>
                  </a:rPr>
                  <a:t>1.3.-FENOMENO ALOTROPICO: </a:t>
                </a:r>
                <a:r>
                  <a:rPr lang="es-PE" sz="2200" dirty="0" smtClean="0">
                    <a:solidFill>
                      <a:schemeClr val="tx1"/>
                    </a:solidFill>
                  </a:rPr>
                  <a:t>Cuando un elemento químico se encuentra en dos o mas formas diferentes.</a:t>
                </a:r>
              </a:p>
              <a:p>
                <a:pPr algn="l"/>
                <a:r>
                  <a:rPr lang="es-PE" sz="2200" dirty="0" smtClean="0">
                    <a:solidFill>
                      <a:schemeClr val="tx1"/>
                    </a:solidFill>
                  </a:rPr>
                  <a:t>Ejm:</a:t>
                </a:r>
              </a:p>
              <a:p>
                <a:pPr algn="l"/>
                <a14:m>
                  <m:oMath xmlns:m="http://schemas.openxmlformats.org/officeDocument/2006/math">
                    <m:sSub>
                      <m:sSubPr>
                        <m:ctrlPr>
                          <a:rPr lang="es-PE" sz="2200" i="1" smtClean="0">
                            <a:solidFill>
                              <a:schemeClr val="tx1"/>
                            </a:solidFill>
                            <a:latin typeface="Cambria Math" panose="02040503050406030204" pitchFamily="18" charset="0"/>
                          </a:rPr>
                        </m:ctrlPr>
                      </m:sSubPr>
                      <m:e>
                        <m:r>
                          <a:rPr lang="es-PE" sz="2200" b="0" i="1" smtClean="0">
                            <a:solidFill>
                              <a:schemeClr val="tx1"/>
                            </a:solidFill>
                            <a:latin typeface="Cambria Math"/>
                          </a:rPr>
                          <m:t>𝑜</m:t>
                        </m:r>
                      </m:e>
                      <m:sub>
                        <m:r>
                          <a:rPr lang="es-PE" sz="2200" b="0" i="1" smtClean="0">
                            <a:solidFill>
                              <a:schemeClr val="tx1"/>
                            </a:solidFill>
                            <a:latin typeface="Cambria Math"/>
                          </a:rPr>
                          <m:t>2</m:t>
                        </m:r>
                      </m:sub>
                    </m:sSub>
                    <m:r>
                      <a:rPr lang="es-PE" sz="2200" b="0" i="1" smtClean="0">
                        <a:solidFill>
                          <a:schemeClr val="tx1"/>
                        </a:solidFill>
                        <a:latin typeface="Cambria Math"/>
                      </a:rPr>
                      <m:t>, </m:t>
                    </m:r>
                    <m:sSub>
                      <m:sSubPr>
                        <m:ctrlPr>
                          <a:rPr lang="es-PE" sz="2200" b="0" i="1" smtClean="0">
                            <a:solidFill>
                              <a:schemeClr val="tx1"/>
                            </a:solidFill>
                            <a:latin typeface="Cambria Math" panose="02040503050406030204" pitchFamily="18" charset="0"/>
                          </a:rPr>
                        </m:ctrlPr>
                      </m:sSubPr>
                      <m:e>
                        <m:r>
                          <a:rPr lang="es-PE" sz="2200" b="0" i="1" smtClean="0">
                            <a:solidFill>
                              <a:schemeClr val="tx1"/>
                            </a:solidFill>
                            <a:latin typeface="Cambria Math"/>
                          </a:rPr>
                          <m:t>𝑜</m:t>
                        </m:r>
                      </m:e>
                      <m:sub>
                        <m:r>
                          <a:rPr lang="es-PE" sz="2200" b="0" i="1" smtClean="0">
                            <a:solidFill>
                              <a:schemeClr val="tx1"/>
                            </a:solidFill>
                            <a:latin typeface="Cambria Math"/>
                          </a:rPr>
                          <m:t>3</m:t>
                        </m:r>
                      </m:sub>
                    </m:sSub>
                  </m:oMath>
                </a14:m>
                <a:r>
                  <a:rPr lang="es-PE" sz="2200" dirty="0" smtClean="0">
                    <a:solidFill>
                      <a:schemeClr val="tx1"/>
                    </a:solidFill>
                  </a:rPr>
                  <a:t>(ozono). Sus propiedades químicas son diferentes</a:t>
                </a:r>
              </a:p>
              <a:p>
                <a:pPr algn="l"/>
                <a:r>
                  <a:rPr lang="es-PE" sz="2200" dirty="0" smtClean="0">
                    <a:solidFill>
                      <a:schemeClr val="tx1"/>
                    </a:solidFill>
                  </a:rPr>
                  <a:t>C(grafito) C (diamante)</a:t>
                </a:r>
              </a:p>
              <a:p>
                <a:pPr algn="l"/>
                <a:endParaRPr lang="es-PE" sz="2200" dirty="0">
                  <a:solidFill>
                    <a:schemeClr val="tx1"/>
                  </a:solidFill>
                </a:endParaRPr>
              </a:p>
              <a:p>
                <a:r>
                  <a:rPr lang="es-PE" sz="2200" b="1" dirty="0" smtClean="0">
                    <a:solidFill>
                      <a:schemeClr val="tx1"/>
                    </a:solidFill>
                  </a:rPr>
                  <a:t>MATERIA</a:t>
                </a:r>
              </a:p>
              <a:p>
                <a:pPr algn="l"/>
                <a:r>
                  <a:rPr lang="es-PE" sz="2200" dirty="0" smtClean="0">
                    <a:solidFill>
                      <a:schemeClr val="tx1"/>
                    </a:solidFill>
                  </a:rPr>
                  <a:t>Es todo aquello que ocupa un lugar en el espacio, se caracteriza por tener masa y es perceptible por nuestros sentidos. Ejemplo tiza, mesa , aire, papel, etc.</a:t>
                </a:r>
              </a:p>
              <a:p>
                <a:pPr algn="l"/>
                <a:r>
                  <a:rPr lang="es-PE" sz="2200" b="1" dirty="0" smtClean="0">
                    <a:solidFill>
                      <a:schemeClr val="tx1"/>
                    </a:solidFill>
                  </a:rPr>
                  <a:t>PROPIEDADES GENERALES: </a:t>
                </a:r>
              </a:p>
              <a:p>
                <a:pPr algn="l"/>
                <a:r>
                  <a:rPr lang="es-PE" sz="2200" b="1" dirty="0" smtClean="0">
                    <a:solidFill>
                      <a:schemeClr val="tx1"/>
                    </a:solidFill>
                  </a:rPr>
                  <a:t>1.-DIVISIBILIDAD</a:t>
                </a:r>
              </a:p>
              <a:p>
                <a:pPr algn="l"/>
                <a:r>
                  <a:rPr lang="es-PE" sz="2200" dirty="0" smtClean="0">
                    <a:solidFill>
                      <a:schemeClr val="tx1"/>
                    </a:solidFill>
                  </a:rPr>
                  <a:t>Propiedad de la materia de dividirse en partes, según sea el tipo de proceso</a:t>
                </a:r>
              </a:p>
              <a:p>
                <a:pPr algn="l"/>
                <a:r>
                  <a:rPr lang="es-PE" sz="2200" dirty="0" smtClean="0">
                    <a:solidFill>
                      <a:schemeClr val="tx1"/>
                    </a:solidFill>
                  </a:rPr>
                  <a:t>Ejm</a:t>
                </a:r>
              </a:p>
              <a:p>
                <a:pPr algn="l"/>
                <a:r>
                  <a:rPr lang="es-PE" sz="2200" dirty="0" smtClean="0">
                    <a:solidFill>
                      <a:schemeClr val="tx1"/>
                    </a:solidFill>
                  </a:rPr>
                  <a:t>Tiza, papel, etc.  </a:t>
                </a:r>
                <a:endParaRPr lang="es-PE" sz="2200" b="1" dirty="0">
                  <a:solidFill>
                    <a:schemeClr val="tx1"/>
                  </a:solidFill>
                </a:endParaRPr>
              </a:p>
            </p:txBody>
          </p:sp>
        </mc:Choice>
        <mc:Fallback xmlns="">
          <p:sp>
            <p:nvSpPr>
              <p:cNvPr id="3" name="2 Subtítulo"/>
              <p:cNvSpPr>
                <a:spLocks noGrp="1" noRot="1" noChangeAspect="1" noMove="1" noResize="1" noEditPoints="1" noAdjustHandles="1" noChangeArrowheads="1" noChangeShapeType="1" noTextEdit="1"/>
              </p:cNvSpPr>
              <p:nvPr>
                <p:ph type="subTitle" idx="1"/>
              </p:nvPr>
            </p:nvSpPr>
            <p:spPr>
              <a:xfrm>
                <a:off x="581891" y="332656"/>
                <a:ext cx="8166573" cy="6192688"/>
              </a:xfrm>
              <a:blipFill rotWithShape="1">
                <a:blip r:embed="rId2"/>
                <a:stretch>
                  <a:fillRect l="-896" t="-1182" r="-821"/>
                </a:stretch>
              </a:blipFill>
            </p:spPr>
            <p:txBody>
              <a:bodyPr/>
              <a:lstStyle/>
              <a:p>
                <a:r>
                  <a:rPr lang="es-PE">
                    <a:noFill/>
                  </a:rPr>
                  <a:t> </a:t>
                </a:r>
              </a:p>
            </p:txBody>
          </p:sp>
        </mc:Fallback>
      </mc:AlternateContent>
    </p:spTree>
    <p:extLst>
      <p:ext uri="{BB962C8B-B14F-4D97-AF65-F5344CB8AC3E}">
        <p14:creationId xmlns:p14="http://schemas.microsoft.com/office/powerpoint/2010/main" val="3954315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539552" y="404664"/>
            <a:ext cx="8208912" cy="5976664"/>
          </a:xfrm>
        </p:spPr>
        <p:txBody>
          <a:bodyPr>
            <a:normAutofit lnSpcReduction="10000"/>
          </a:bodyPr>
          <a:lstStyle/>
          <a:p>
            <a:pPr algn="l"/>
            <a:r>
              <a:rPr lang="es-PE" sz="2200" b="1" dirty="0" smtClean="0">
                <a:solidFill>
                  <a:schemeClr val="tx1"/>
                </a:solidFill>
              </a:rPr>
              <a:t>2.-IMPENETRABILIDAD:</a:t>
            </a:r>
          </a:p>
          <a:p>
            <a:pPr algn="l"/>
            <a:r>
              <a:rPr lang="es-PE" sz="2200" dirty="0" smtClean="0">
                <a:solidFill>
                  <a:schemeClr val="tx1"/>
                </a:solidFill>
              </a:rPr>
              <a:t>2 o mas cuerpos  no pueden ocupar el  mismo espacio a la vez</a:t>
            </a:r>
          </a:p>
          <a:p>
            <a:pPr algn="l"/>
            <a:r>
              <a:rPr lang="es-PE" sz="2200" b="1" dirty="0" smtClean="0">
                <a:solidFill>
                  <a:schemeClr val="tx1"/>
                </a:solidFill>
              </a:rPr>
              <a:t>3.-INERCIA:</a:t>
            </a:r>
          </a:p>
          <a:p>
            <a:pPr algn="l"/>
            <a:r>
              <a:rPr lang="es-PE" sz="2200" dirty="0" smtClean="0">
                <a:solidFill>
                  <a:schemeClr val="tx1"/>
                </a:solidFill>
              </a:rPr>
              <a:t>Es la resistencia que opone la masa al movimiento.</a:t>
            </a:r>
          </a:p>
          <a:p>
            <a:pPr algn="l"/>
            <a:r>
              <a:rPr lang="es-PE" sz="2200" b="1" dirty="0" smtClean="0">
                <a:solidFill>
                  <a:schemeClr val="tx1"/>
                </a:solidFill>
              </a:rPr>
              <a:t>4.-MALEABILIDAD: </a:t>
            </a:r>
          </a:p>
          <a:p>
            <a:pPr algn="l"/>
            <a:r>
              <a:rPr lang="es-PE" sz="2200" dirty="0" smtClean="0">
                <a:solidFill>
                  <a:schemeClr val="tx1"/>
                </a:solidFill>
              </a:rPr>
              <a:t>Cuando la materia solida, puede convertirse en laminas delgadas</a:t>
            </a:r>
          </a:p>
          <a:p>
            <a:pPr algn="l"/>
            <a:r>
              <a:rPr lang="es-PE" sz="2200" b="1" dirty="0" smtClean="0">
                <a:solidFill>
                  <a:schemeClr val="tx1"/>
                </a:solidFill>
              </a:rPr>
              <a:t>5.-DUREZA:</a:t>
            </a:r>
          </a:p>
          <a:p>
            <a:pPr algn="l"/>
            <a:r>
              <a:rPr lang="es-PE" sz="2200" dirty="0" smtClean="0">
                <a:solidFill>
                  <a:schemeClr val="tx1"/>
                </a:solidFill>
              </a:rPr>
              <a:t>Es la resistencia que opone los cuerpos a ser rayados.</a:t>
            </a:r>
          </a:p>
          <a:p>
            <a:pPr algn="l"/>
            <a:endParaRPr lang="es-PE" sz="2200" dirty="0">
              <a:solidFill>
                <a:schemeClr val="tx1"/>
              </a:solidFill>
            </a:endParaRPr>
          </a:p>
          <a:p>
            <a:r>
              <a:rPr lang="es-PE" sz="2200" b="1" dirty="0" smtClean="0">
                <a:solidFill>
                  <a:schemeClr val="tx1"/>
                </a:solidFill>
              </a:rPr>
              <a:t>ESTADO DE LA MATERIA</a:t>
            </a:r>
          </a:p>
          <a:p>
            <a:pPr algn="l"/>
            <a:r>
              <a:rPr lang="es-PE" sz="2200" dirty="0" smtClean="0">
                <a:solidFill>
                  <a:schemeClr val="tx1"/>
                </a:solidFill>
              </a:rPr>
              <a:t>La materia existe en 4 estados, 3 fundamentales y el cuarto estado que es el mas abunda en la naturaleza.</a:t>
            </a:r>
          </a:p>
          <a:p>
            <a:pPr algn="l"/>
            <a:r>
              <a:rPr lang="es-PE" sz="2200" dirty="0" smtClean="0">
                <a:solidFill>
                  <a:schemeClr val="tx1"/>
                </a:solidFill>
              </a:rPr>
              <a:t>Solido, Liquido, gaseoso y plasmático.</a:t>
            </a:r>
          </a:p>
          <a:p>
            <a:pPr algn="l"/>
            <a:r>
              <a:rPr lang="es-PE" sz="2200" dirty="0" smtClean="0">
                <a:solidFill>
                  <a:schemeClr val="tx1"/>
                </a:solidFill>
              </a:rPr>
              <a:t>En toda molécula existen  2 fuerzas intermoleculares</a:t>
            </a:r>
          </a:p>
          <a:p>
            <a:pPr algn="l"/>
            <a:r>
              <a:rPr lang="es-PE" sz="2200" dirty="0" smtClean="0">
                <a:solidFill>
                  <a:schemeClr val="tx1"/>
                </a:solidFill>
              </a:rPr>
              <a:t>Fuerzas de atracción(Fa) que nos permite la cohesión y el ordenamiento de las moléculas  </a:t>
            </a:r>
          </a:p>
          <a:p>
            <a:pPr algn="l"/>
            <a:endParaRPr lang="es-PE" sz="2200" dirty="0">
              <a:solidFill>
                <a:schemeClr val="tx1"/>
              </a:solidFill>
            </a:endParaRPr>
          </a:p>
        </p:txBody>
      </p:sp>
    </p:spTree>
    <p:extLst>
      <p:ext uri="{BB962C8B-B14F-4D97-AF65-F5344CB8AC3E}">
        <p14:creationId xmlns:p14="http://schemas.microsoft.com/office/powerpoint/2010/main" val="5756257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2 Subtítulo"/>
              <p:cNvSpPr>
                <a:spLocks noGrp="1"/>
              </p:cNvSpPr>
              <p:nvPr>
                <p:ph type="subTitle" idx="1"/>
              </p:nvPr>
            </p:nvSpPr>
            <p:spPr>
              <a:xfrm>
                <a:off x="467544" y="404664"/>
                <a:ext cx="8136904" cy="6048672"/>
              </a:xfrm>
            </p:spPr>
            <p:txBody>
              <a:bodyPr>
                <a:normAutofit fontScale="92500" lnSpcReduction="10000"/>
              </a:bodyPr>
              <a:lstStyle/>
              <a:p>
                <a:pPr algn="l"/>
                <a:r>
                  <a:rPr lang="es-PE" sz="2200" dirty="0" smtClean="0">
                    <a:solidFill>
                      <a:schemeClr val="tx1"/>
                    </a:solidFill>
                  </a:rPr>
                  <a:t>Fuerza de repulsión(</a:t>
                </a:r>
                <a14:m>
                  <m:oMath xmlns:m="http://schemas.openxmlformats.org/officeDocument/2006/math">
                    <m:sSub>
                      <m:sSubPr>
                        <m:ctrlPr>
                          <a:rPr lang="es-PE" sz="2200" i="1" smtClean="0">
                            <a:solidFill>
                              <a:schemeClr val="tx1"/>
                            </a:solidFill>
                            <a:latin typeface="Cambria Math" panose="02040503050406030204" pitchFamily="18" charset="0"/>
                          </a:rPr>
                        </m:ctrlPr>
                      </m:sSubPr>
                      <m:e>
                        <m:r>
                          <a:rPr lang="es-PE" sz="2200" b="0" i="1" smtClean="0">
                            <a:solidFill>
                              <a:schemeClr val="tx1"/>
                            </a:solidFill>
                            <a:latin typeface="Cambria Math"/>
                          </a:rPr>
                          <m:t>𝐹</m:t>
                        </m:r>
                      </m:e>
                      <m:sub>
                        <m:r>
                          <a:rPr lang="es-PE" sz="2200" b="0" i="1" smtClean="0">
                            <a:solidFill>
                              <a:schemeClr val="tx1"/>
                            </a:solidFill>
                            <a:latin typeface="Cambria Math"/>
                          </a:rPr>
                          <m:t>𝑅</m:t>
                        </m:r>
                      </m:sub>
                    </m:sSub>
                  </m:oMath>
                </a14:m>
                <a:r>
                  <a:rPr lang="es-PE" sz="2200" dirty="0" smtClean="0">
                    <a:solidFill>
                      <a:schemeClr val="tx1"/>
                    </a:solidFill>
                  </a:rPr>
                  <a:t>) que permite la separación de las moléculas</a:t>
                </a:r>
              </a:p>
              <a:p>
                <a:pPr algn="l"/>
                <a:endParaRPr lang="es-PE" sz="2200" dirty="0">
                  <a:solidFill>
                    <a:schemeClr val="tx1"/>
                  </a:solidFill>
                </a:endParaRPr>
              </a:p>
              <a:p>
                <a:pPr algn="l"/>
                <a:r>
                  <a:rPr lang="es-PE" sz="2200" b="1" dirty="0" smtClean="0">
                    <a:solidFill>
                      <a:schemeClr val="tx1"/>
                    </a:solidFill>
                  </a:rPr>
                  <a:t>ESTADO SOLIDO: </a:t>
                </a:r>
              </a:p>
              <a:p>
                <a:pPr algn="l"/>
                <a:r>
                  <a:rPr lang="es-PE" sz="2200" dirty="0" smtClean="0">
                    <a:solidFill>
                      <a:schemeClr val="tx1"/>
                    </a:solidFill>
                  </a:rPr>
                  <a:t>Se caracteriza por tener forma y volumen definido, debido a que las fuerzas de atracción intermolecular es mayor que la fuerza de repulsión.</a:t>
                </a:r>
              </a:p>
              <a:p>
                <a:pPr algn="l"/>
                <a:r>
                  <a:rPr lang="es-PE" sz="2200" b="1" dirty="0" smtClean="0">
                    <a:solidFill>
                      <a:schemeClr val="tx1"/>
                    </a:solidFill>
                  </a:rPr>
                  <a:t>ESTADO LIQUIDO:</a:t>
                </a:r>
              </a:p>
              <a:p>
                <a:pPr algn="l"/>
                <a:r>
                  <a:rPr lang="es-PE" sz="2200" dirty="0" smtClean="0">
                    <a:solidFill>
                      <a:schemeClr val="tx1"/>
                    </a:solidFill>
                  </a:rPr>
                  <a:t>Se caracteriza por tener volumen definido y forma variable según el recipiente que lo contenga debido al equilibrio que existe entre las fuerzas de atracción y repulsión</a:t>
                </a:r>
              </a:p>
              <a:p>
                <a:pPr algn="l"/>
                <a:endParaRPr lang="es-PE" sz="2200" dirty="0">
                  <a:solidFill>
                    <a:schemeClr val="tx1"/>
                  </a:solidFill>
                </a:endParaRPr>
              </a:p>
              <a:p>
                <a:pPr algn="l"/>
                <a:r>
                  <a:rPr lang="es-PE" sz="2200" b="1" dirty="0" smtClean="0">
                    <a:solidFill>
                      <a:schemeClr val="tx1"/>
                    </a:solidFill>
                  </a:rPr>
                  <a:t>ESTADO GASEOSO:</a:t>
                </a:r>
              </a:p>
              <a:p>
                <a:pPr algn="l"/>
                <a:r>
                  <a:rPr lang="es-PE" sz="2200" dirty="0" smtClean="0">
                    <a:solidFill>
                      <a:schemeClr val="tx1"/>
                    </a:solidFill>
                  </a:rPr>
                  <a:t>Estos carecen de forma y volumen definido debido a que la fuerza de repulsión intermolecular es mayor  que la fuerza de atracción.</a:t>
                </a:r>
              </a:p>
              <a:p>
                <a:pPr algn="l"/>
                <a:endParaRPr lang="es-PE" sz="2200" dirty="0">
                  <a:solidFill>
                    <a:schemeClr val="tx1"/>
                  </a:solidFill>
                </a:endParaRPr>
              </a:p>
              <a:p>
                <a:pPr algn="l"/>
                <a:r>
                  <a:rPr lang="es-PE" sz="2200" b="1" dirty="0" smtClean="0">
                    <a:solidFill>
                      <a:schemeClr val="tx1"/>
                    </a:solidFill>
                  </a:rPr>
                  <a:t>ESTADO PLASMATICO:</a:t>
                </a:r>
              </a:p>
              <a:p>
                <a:pPr algn="l"/>
                <a:r>
                  <a:rPr lang="es-PE" sz="2200" dirty="0" smtClean="0">
                    <a:solidFill>
                      <a:schemeClr val="tx1"/>
                    </a:solidFill>
                  </a:rPr>
                  <a:t>Es el cuarto estado de la materia, es energético  y se considera al plasma como un gas cargado eléctricamente (ionizado); conformado por moléculas  </a:t>
                </a:r>
                <a:endParaRPr lang="es-PE" sz="2200" dirty="0">
                  <a:solidFill>
                    <a:schemeClr val="tx1"/>
                  </a:solidFill>
                </a:endParaRPr>
              </a:p>
            </p:txBody>
          </p:sp>
        </mc:Choice>
        <mc:Fallback xmlns="">
          <p:sp>
            <p:nvSpPr>
              <p:cNvPr id="3" name="2 Subtítulo"/>
              <p:cNvSpPr>
                <a:spLocks noGrp="1" noRot="1" noChangeAspect="1" noMove="1" noResize="1" noEditPoints="1" noAdjustHandles="1" noChangeArrowheads="1" noChangeShapeType="1" noTextEdit="1"/>
              </p:cNvSpPr>
              <p:nvPr>
                <p:ph type="subTitle" idx="1"/>
              </p:nvPr>
            </p:nvSpPr>
            <p:spPr>
              <a:xfrm>
                <a:off x="467544" y="404664"/>
                <a:ext cx="8136904" cy="6048672"/>
              </a:xfrm>
              <a:blipFill rotWithShape="1">
                <a:blip r:embed="rId2"/>
                <a:stretch>
                  <a:fillRect l="-825" t="-1007"/>
                </a:stretch>
              </a:blipFill>
            </p:spPr>
            <p:txBody>
              <a:bodyPr/>
              <a:lstStyle/>
              <a:p>
                <a:r>
                  <a:rPr lang="es-PE">
                    <a:noFill/>
                  </a:rPr>
                  <a:t> </a:t>
                </a:r>
              </a:p>
            </p:txBody>
          </p:sp>
        </mc:Fallback>
      </mc:AlternateContent>
    </p:spTree>
    <p:extLst>
      <p:ext uri="{BB962C8B-B14F-4D97-AF65-F5344CB8AC3E}">
        <p14:creationId xmlns:p14="http://schemas.microsoft.com/office/powerpoint/2010/main" val="7345126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467544" y="476672"/>
            <a:ext cx="8208912" cy="5976664"/>
          </a:xfrm>
        </p:spPr>
        <p:txBody>
          <a:bodyPr>
            <a:normAutofit/>
          </a:bodyPr>
          <a:lstStyle/>
          <a:p>
            <a:pPr algn="l"/>
            <a:r>
              <a:rPr lang="es-PE" sz="2200" dirty="0" smtClean="0">
                <a:solidFill>
                  <a:schemeClr val="tx1"/>
                </a:solidFill>
              </a:rPr>
              <a:t>Átomos, electrones y nucleones estos últimos provenientes de los átomos desintegrados.</a:t>
            </a:r>
          </a:p>
          <a:p>
            <a:pPr algn="l"/>
            <a:r>
              <a:rPr lang="es-PE" sz="2200" dirty="0" smtClean="0">
                <a:solidFill>
                  <a:schemeClr val="tx1"/>
                </a:solidFill>
              </a:rPr>
              <a:t>Se encuentra a elevadísimas temperaturas de 20000°C   </a:t>
            </a:r>
          </a:p>
          <a:p>
            <a:pPr algn="l"/>
            <a:r>
              <a:rPr lang="es-PE" sz="2200" dirty="0" smtClean="0">
                <a:solidFill>
                  <a:schemeClr val="tx1"/>
                </a:solidFill>
              </a:rPr>
              <a:t>Ejm:</a:t>
            </a:r>
          </a:p>
          <a:p>
            <a:pPr algn="l"/>
            <a:r>
              <a:rPr lang="es-PE" sz="2200" dirty="0" smtClean="0">
                <a:solidFill>
                  <a:schemeClr val="tx1"/>
                </a:solidFill>
              </a:rPr>
              <a:t>El núcleo del sol, en las estrellas, energía atómica.</a:t>
            </a:r>
          </a:p>
          <a:p>
            <a:pPr algn="l"/>
            <a:endParaRPr lang="es-PE" sz="2200" dirty="0">
              <a:solidFill>
                <a:schemeClr val="tx1"/>
              </a:solidFill>
            </a:endParaRPr>
          </a:p>
          <a:p>
            <a:r>
              <a:rPr lang="es-PE" sz="2200" b="1" dirty="0" smtClean="0">
                <a:solidFill>
                  <a:schemeClr val="tx1"/>
                </a:solidFill>
              </a:rPr>
              <a:t>CAMBIO DE ESTADO</a:t>
            </a:r>
          </a:p>
          <a:p>
            <a:pPr algn="l"/>
            <a:r>
              <a:rPr lang="es-PE" sz="2200" dirty="0" smtClean="0">
                <a:solidFill>
                  <a:schemeClr val="tx1"/>
                </a:solidFill>
              </a:rPr>
              <a:t>La materia cambia de un estado a otro por efecto de la temperatura  y presión. Ya sea aumentando o disminuyendo la energía calorífica.</a:t>
            </a:r>
          </a:p>
          <a:p>
            <a:pPr algn="l"/>
            <a:endParaRPr lang="es-PE" sz="2200" dirty="0" smtClean="0">
              <a:solidFill>
                <a:schemeClr val="tx1"/>
              </a:solidFill>
            </a:endParaRPr>
          </a:p>
        </p:txBody>
      </p:sp>
      <p:pic>
        <p:nvPicPr>
          <p:cNvPr id="4" name="3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19672" y="4077072"/>
            <a:ext cx="6336704" cy="2448594"/>
          </a:xfrm>
          <a:prstGeom prst="rect">
            <a:avLst/>
          </a:prstGeom>
        </p:spPr>
      </p:pic>
    </p:spTree>
    <p:extLst>
      <p:ext uri="{BB962C8B-B14F-4D97-AF65-F5344CB8AC3E}">
        <p14:creationId xmlns:p14="http://schemas.microsoft.com/office/powerpoint/2010/main" val="34914769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2 Subtítulo"/>
              <p:cNvSpPr>
                <a:spLocks noGrp="1"/>
              </p:cNvSpPr>
              <p:nvPr>
                <p:ph type="subTitle" idx="1"/>
              </p:nvPr>
            </p:nvSpPr>
            <p:spPr>
              <a:xfrm>
                <a:off x="395536" y="332656"/>
                <a:ext cx="8352928" cy="6192688"/>
              </a:xfrm>
            </p:spPr>
            <p:txBody>
              <a:bodyPr>
                <a:normAutofit/>
              </a:bodyPr>
              <a:lstStyle/>
              <a:p>
                <a:r>
                  <a:rPr lang="es-PE" sz="2200" b="1" dirty="0" smtClean="0">
                    <a:solidFill>
                      <a:schemeClr val="tx1"/>
                    </a:solidFill>
                  </a:rPr>
                  <a:t>MATERIA Y ENERGIA</a:t>
                </a:r>
              </a:p>
              <a:p>
                <a:pPr algn="l"/>
                <a:r>
                  <a:rPr lang="es-PE" sz="2200" dirty="0" smtClean="0">
                    <a:solidFill>
                      <a:schemeClr val="tx1"/>
                    </a:solidFill>
                  </a:rPr>
                  <a:t>Según los conceptos modernos se define la materia, como la </a:t>
                </a:r>
                <a:r>
                  <a:rPr lang="es-PE" sz="2200" dirty="0" smtClean="0">
                    <a:solidFill>
                      <a:schemeClr val="tx1"/>
                    </a:solidFill>
                  </a:rPr>
                  <a:t>energía </a:t>
                </a:r>
                <a:r>
                  <a:rPr lang="es-PE" sz="2200" dirty="0" smtClean="0">
                    <a:solidFill>
                      <a:schemeClr val="tx1"/>
                    </a:solidFill>
                  </a:rPr>
                  <a:t>altamente condensada, ya que toda </a:t>
                </a:r>
                <a:r>
                  <a:rPr lang="es-PE" sz="2200" dirty="0" smtClean="0">
                    <a:solidFill>
                      <a:schemeClr val="tx1"/>
                    </a:solidFill>
                  </a:rPr>
                  <a:t>transformación </a:t>
                </a:r>
                <a:r>
                  <a:rPr lang="es-PE" sz="2200" dirty="0" smtClean="0">
                    <a:solidFill>
                      <a:schemeClr val="tx1"/>
                    </a:solidFill>
                  </a:rPr>
                  <a:t>de la materia es proporcional a una </a:t>
                </a:r>
                <a:r>
                  <a:rPr lang="es-PE" sz="2200" dirty="0" smtClean="0">
                    <a:solidFill>
                      <a:schemeClr val="tx1"/>
                    </a:solidFill>
                  </a:rPr>
                  <a:t>trasformación </a:t>
                </a:r>
                <a:r>
                  <a:rPr lang="es-PE" sz="2200" dirty="0" smtClean="0">
                    <a:solidFill>
                      <a:schemeClr val="tx1"/>
                    </a:solidFill>
                  </a:rPr>
                  <a:t>de la </a:t>
                </a:r>
                <a:r>
                  <a:rPr lang="es-PE" sz="2200" dirty="0" smtClean="0">
                    <a:solidFill>
                      <a:schemeClr val="tx1"/>
                    </a:solidFill>
                  </a:rPr>
                  <a:t>energía  </a:t>
                </a:r>
                <a:r>
                  <a:rPr lang="es-PE" sz="2200" dirty="0" smtClean="0">
                    <a:solidFill>
                      <a:schemeClr val="tx1"/>
                    </a:solidFill>
                  </a:rPr>
                  <a:t>y viceversa.</a:t>
                </a:r>
              </a:p>
              <a:p>
                <a:pPr algn="l"/>
                <a:r>
                  <a:rPr lang="es-PE" sz="2200" dirty="0" smtClean="0">
                    <a:solidFill>
                      <a:schemeClr val="tx1"/>
                    </a:solidFill>
                  </a:rPr>
                  <a:t>De acuerdo a la </a:t>
                </a:r>
                <a:r>
                  <a:rPr lang="es-PE" sz="2200" dirty="0" smtClean="0">
                    <a:solidFill>
                      <a:schemeClr val="tx1"/>
                    </a:solidFill>
                  </a:rPr>
                  <a:t>ecuación </a:t>
                </a:r>
                <a:r>
                  <a:rPr lang="es-PE" sz="2200" dirty="0" smtClean="0">
                    <a:solidFill>
                      <a:schemeClr val="tx1"/>
                    </a:solidFill>
                  </a:rPr>
                  <a:t>de la </a:t>
                </a:r>
                <a:r>
                  <a:rPr lang="es-PE" sz="2200" dirty="0" smtClean="0">
                    <a:solidFill>
                      <a:schemeClr val="tx1"/>
                    </a:solidFill>
                  </a:rPr>
                  <a:t>energía </a:t>
                </a:r>
                <a:r>
                  <a:rPr lang="es-PE" sz="2200" dirty="0" smtClean="0">
                    <a:solidFill>
                      <a:schemeClr val="tx1"/>
                    </a:solidFill>
                  </a:rPr>
                  <a:t>presentada por </a:t>
                </a:r>
                <a:r>
                  <a:rPr lang="es-PE" sz="2200" dirty="0" smtClean="0">
                    <a:solidFill>
                      <a:schemeClr val="tx1"/>
                    </a:solidFill>
                  </a:rPr>
                  <a:t>Albert </a:t>
                </a:r>
                <a:r>
                  <a:rPr lang="es-PE" sz="2200" dirty="0" smtClean="0">
                    <a:solidFill>
                      <a:schemeClr val="tx1"/>
                    </a:solidFill>
                  </a:rPr>
                  <a:t>Einstein.</a:t>
                </a:r>
              </a:p>
              <a:p>
                <a:pPr algn="l"/>
                <a:r>
                  <a:rPr lang="es-PE" sz="2200" b="1" dirty="0" smtClean="0">
                    <a:solidFill>
                      <a:schemeClr val="tx1"/>
                    </a:solidFill>
                  </a:rPr>
                  <a:t>Ecuación </a:t>
                </a:r>
                <a:r>
                  <a:rPr lang="es-PE" sz="2200" b="1" dirty="0" smtClean="0">
                    <a:solidFill>
                      <a:schemeClr val="tx1"/>
                    </a:solidFill>
                  </a:rPr>
                  <a:t>de Einstein</a:t>
                </a:r>
              </a:p>
              <a:p>
                <a:pPr algn="l"/>
                <a:endParaRPr lang="es-PE" sz="2200" b="1" dirty="0">
                  <a:solidFill>
                    <a:schemeClr val="tx1"/>
                  </a:solidFill>
                </a:endParaRPr>
              </a:p>
              <a:p>
                <a:pPr algn="l"/>
                <a:r>
                  <a:rPr lang="es-PE" sz="2200" b="1" dirty="0" smtClean="0">
                    <a:solidFill>
                      <a:schemeClr val="tx1"/>
                    </a:solidFill>
                  </a:rPr>
                  <a:t>                            </a:t>
                </a:r>
                <a:r>
                  <a:rPr lang="es-PE" sz="2200" dirty="0" smtClean="0">
                    <a:solidFill>
                      <a:schemeClr val="tx1"/>
                    </a:solidFill>
                  </a:rPr>
                  <a:t>E=M</a:t>
                </a:r>
                <a14:m>
                  <m:oMath xmlns:m="http://schemas.openxmlformats.org/officeDocument/2006/math">
                    <m:sSup>
                      <m:sSupPr>
                        <m:ctrlPr>
                          <a:rPr lang="es-PE" sz="2200" i="1" smtClean="0">
                            <a:solidFill>
                              <a:schemeClr val="tx1"/>
                            </a:solidFill>
                            <a:latin typeface="Cambria Math" panose="02040503050406030204" pitchFamily="18" charset="0"/>
                          </a:rPr>
                        </m:ctrlPr>
                      </m:sSupPr>
                      <m:e>
                        <m:r>
                          <a:rPr lang="es-PE" sz="2200" b="0" i="1" smtClean="0">
                            <a:solidFill>
                              <a:schemeClr val="tx1"/>
                            </a:solidFill>
                            <a:latin typeface="Cambria Math"/>
                          </a:rPr>
                          <m:t>𝐶</m:t>
                        </m:r>
                      </m:e>
                      <m:sup>
                        <m:r>
                          <a:rPr lang="es-PE" sz="2200" b="0" i="1" smtClean="0">
                            <a:solidFill>
                              <a:schemeClr val="tx1"/>
                            </a:solidFill>
                            <a:latin typeface="Cambria Math"/>
                          </a:rPr>
                          <m:t>2</m:t>
                        </m:r>
                      </m:sup>
                    </m:sSup>
                  </m:oMath>
                </a14:m>
                <a:endParaRPr lang="es-PE" sz="2200" dirty="0" smtClean="0">
                  <a:solidFill>
                    <a:schemeClr val="tx1"/>
                  </a:solidFill>
                </a:endParaRPr>
              </a:p>
              <a:p>
                <a:pPr algn="l"/>
                <a:r>
                  <a:rPr lang="es-PE" sz="2200" dirty="0" smtClean="0">
                    <a:solidFill>
                      <a:schemeClr val="tx1"/>
                    </a:solidFill>
                  </a:rPr>
                  <a:t>E: </a:t>
                </a:r>
                <a:r>
                  <a:rPr lang="es-PE" sz="2200" dirty="0" smtClean="0">
                    <a:solidFill>
                      <a:schemeClr val="tx1"/>
                    </a:solidFill>
                  </a:rPr>
                  <a:t>Variación de </a:t>
                </a:r>
                <a:r>
                  <a:rPr lang="es-PE" sz="2200" dirty="0" smtClean="0">
                    <a:solidFill>
                      <a:schemeClr val="tx1"/>
                    </a:solidFill>
                  </a:rPr>
                  <a:t>la </a:t>
                </a:r>
                <a:r>
                  <a:rPr lang="es-PE" sz="2200" dirty="0" smtClean="0">
                    <a:solidFill>
                      <a:schemeClr val="tx1"/>
                    </a:solidFill>
                  </a:rPr>
                  <a:t>energía </a:t>
                </a:r>
                <a:r>
                  <a:rPr lang="es-PE" sz="2200" dirty="0" smtClean="0">
                    <a:solidFill>
                      <a:schemeClr val="tx1"/>
                    </a:solidFill>
                  </a:rPr>
                  <a:t>(erg</a:t>
                </a:r>
                <a:r>
                  <a:rPr lang="es-PE" sz="2200" dirty="0" smtClean="0">
                    <a:solidFill>
                      <a:schemeClr val="tx1"/>
                    </a:solidFill>
                  </a:rPr>
                  <a:t>, joule)</a:t>
                </a:r>
                <a:endParaRPr lang="es-PE" sz="2200" dirty="0" smtClean="0">
                  <a:solidFill>
                    <a:schemeClr val="tx1"/>
                  </a:solidFill>
                </a:endParaRPr>
              </a:p>
              <a:p>
                <a:pPr algn="l"/>
                <a:r>
                  <a:rPr lang="es-PE" sz="2200" dirty="0" smtClean="0">
                    <a:solidFill>
                      <a:schemeClr val="tx1"/>
                    </a:solidFill>
                  </a:rPr>
                  <a:t>M: </a:t>
                </a:r>
                <a:r>
                  <a:rPr lang="es-PE" sz="2200" dirty="0" smtClean="0">
                    <a:solidFill>
                      <a:schemeClr val="tx1"/>
                    </a:solidFill>
                  </a:rPr>
                  <a:t>Variación </a:t>
                </a:r>
                <a:r>
                  <a:rPr lang="es-PE" sz="2200" dirty="0" smtClean="0">
                    <a:solidFill>
                      <a:schemeClr val="tx1"/>
                    </a:solidFill>
                  </a:rPr>
                  <a:t>de la materia(g, Kg)</a:t>
                </a:r>
              </a:p>
              <a:p>
                <a:pPr algn="l"/>
                <a:r>
                  <a:rPr lang="es-PE" sz="2200" dirty="0" smtClean="0">
                    <a:solidFill>
                      <a:schemeClr val="tx1"/>
                    </a:solidFill>
                  </a:rPr>
                  <a:t>C: Velocidad de la luz (3.</a:t>
                </a:r>
                <a14:m>
                  <m:oMath xmlns:m="http://schemas.openxmlformats.org/officeDocument/2006/math">
                    <m:sSup>
                      <m:sSupPr>
                        <m:ctrlPr>
                          <a:rPr lang="es-PE" sz="2200" i="1" smtClean="0">
                            <a:solidFill>
                              <a:schemeClr val="tx1"/>
                            </a:solidFill>
                            <a:latin typeface="Cambria Math" panose="02040503050406030204" pitchFamily="18" charset="0"/>
                          </a:rPr>
                        </m:ctrlPr>
                      </m:sSupPr>
                      <m:e>
                        <m:r>
                          <a:rPr lang="es-PE" sz="2200" b="0" i="1" smtClean="0">
                            <a:solidFill>
                              <a:schemeClr val="tx1"/>
                            </a:solidFill>
                            <a:latin typeface="Cambria Math"/>
                          </a:rPr>
                          <m:t>10</m:t>
                        </m:r>
                      </m:e>
                      <m:sup>
                        <m:r>
                          <a:rPr lang="es-PE" sz="2200" b="0" i="1" smtClean="0">
                            <a:solidFill>
                              <a:schemeClr val="tx1"/>
                            </a:solidFill>
                            <a:latin typeface="Cambria Math"/>
                          </a:rPr>
                          <m:t>8</m:t>
                        </m:r>
                      </m:sup>
                    </m:sSup>
                    <m:r>
                      <a:rPr lang="es-PE" sz="2200" b="0" i="1" smtClean="0">
                        <a:solidFill>
                          <a:schemeClr val="tx1"/>
                        </a:solidFill>
                        <a:latin typeface="Cambria Math"/>
                      </a:rPr>
                      <m:t>𝑚</m:t>
                    </m:r>
                    <m:r>
                      <a:rPr lang="es-PE" sz="2200" b="0" i="1" smtClean="0">
                        <a:solidFill>
                          <a:schemeClr val="tx1"/>
                        </a:solidFill>
                        <a:latin typeface="Cambria Math"/>
                      </a:rPr>
                      <m:t>/</m:t>
                    </m:r>
                    <m:r>
                      <a:rPr lang="es-PE" sz="2200" b="0" i="1" smtClean="0">
                        <a:solidFill>
                          <a:schemeClr val="tx1"/>
                        </a:solidFill>
                        <a:latin typeface="Cambria Math"/>
                      </a:rPr>
                      <m:t>𝑠</m:t>
                    </m:r>
                  </m:oMath>
                </a14:m>
                <a:r>
                  <a:rPr lang="es-PE" sz="2200" dirty="0" smtClean="0">
                    <a:solidFill>
                      <a:schemeClr val="tx1"/>
                    </a:solidFill>
                  </a:rPr>
                  <a:t>)</a:t>
                </a:r>
              </a:p>
              <a:p>
                <a:pPr algn="l"/>
                <a:r>
                  <a:rPr lang="es-PE" sz="2200" b="1" dirty="0" smtClean="0">
                    <a:solidFill>
                      <a:schemeClr val="tx1"/>
                    </a:solidFill>
                  </a:rPr>
                  <a:t>RELATIVIDAD DE LA MATERIA: </a:t>
                </a:r>
              </a:p>
              <a:p>
                <a:pPr algn="l"/>
                <a:r>
                  <a:rPr lang="es-PE" sz="2200" dirty="0" smtClean="0">
                    <a:solidFill>
                      <a:schemeClr val="tx1"/>
                    </a:solidFill>
                  </a:rPr>
                  <a:t>Dentro de la </a:t>
                </a:r>
                <a:r>
                  <a:rPr lang="es-PE" sz="2200" dirty="0" smtClean="0">
                    <a:solidFill>
                      <a:schemeClr val="tx1"/>
                    </a:solidFill>
                  </a:rPr>
                  <a:t>física </a:t>
                </a:r>
                <a:r>
                  <a:rPr lang="es-PE" sz="2200" dirty="0" err="1" smtClean="0">
                    <a:solidFill>
                      <a:schemeClr val="tx1"/>
                    </a:solidFill>
                  </a:rPr>
                  <a:t>clasica</a:t>
                </a:r>
                <a:r>
                  <a:rPr lang="es-PE" sz="2200" dirty="0" smtClean="0">
                    <a:solidFill>
                      <a:schemeClr val="tx1"/>
                    </a:solidFill>
                  </a:rPr>
                  <a:t> la masa se considera invariable, pero si logra moverse a velocidades </a:t>
                </a:r>
                <a:r>
                  <a:rPr lang="es-PE" sz="2200" dirty="0" err="1" smtClean="0">
                    <a:solidFill>
                      <a:schemeClr val="tx1"/>
                    </a:solidFill>
                  </a:rPr>
                  <a:t>proximas</a:t>
                </a:r>
                <a:r>
                  <a:rPr lang="es-PE" sz="2200" dirty="0" smtClean="0">
                    <a:solidFill>
                      <a:schemeClr val="tx1"/>
                    </a:solidFill>
                  </a:rPr>
                  <a:t> a la velocidad de la luz. Si </a:t>
                </a:r>
                <a:r>
                  <a:rPr lang="es-PE" sz="2200" dirty="0">
                    <a:solidFill>
                      <a:schemeClr val="tx1"/>
                    </a:solidFill>
                  </a:rPr>
                  <a:t>s</a:t>
                </a:r>
                <a:r>
                  <a:rPr lang="es-PE" sz="2200" dirty="0" smtClean="0">
                    <a:solidFill>
                      <a:schemeClr val="tx1"/>
                    </a:solidFill>
                  </a:rPr>
                  <a:t>ufre variaciones: de acuerdo a la </a:t>
                </a:r>
                <a:r>
                  <a:rPr lang="es-PE" sz="2200" dirty="0" smtClean="0">
                    <a:solidFill>
                      <a:schemeClr val="tx1"/>
                    </a:solidFill>
                  </a:rPr>
                  <a:t>ecuación </a:t>
                </a:r>
                <a:r>
                  <a:rPr lang="es-PE" sz="2200" dirty="0" smtClean="0">
                    <a:solidFill>
                      <a:schemeClr val="tx1"/>
                    </a:solidFill>
                  </a:rPr>
                  <a:t>planteado por Einstein</a:t>
                </a:r>
                <a:endParaRPr lang="es-PE" sz="2200" dirty="0">
                  <a:solidFill>
                    <a:schemeClr val="tx1"/>
                  </a:solidFill>
                </a:endParaRPr>
              </a:p>
            </p:txBody>
          </p:sp>
        </mc:Choice>
        <mc:Fallback>
          <p:sp>
            <p:nvSpPr>
              <p:cNvPr id="3" name="2 Subtítulo"/>
              <p:cNvSpPr>
                <a:spLocks noGrp="1" noRot="1" noChangeAspect="1" noMove="1" noResize="1" noEditPoints="1" noAdjustHandles="1" noChangeArrowheads="1" noChangeShapeType="1" noTextEdit="1"/>
              </p:cNvSpPr>
              <p:nvPr>
                <p:ph type="subTitle" idx="1"/>
              </p:nvPr>
            </p:nvSpPr>
            <p:spPr>
              <a:xfrm>
                <a:off x="395536" y="332656"/>
                <a:ext cx="8352928" cy="6192688"/>
              </a:xfrm>
              <a:blipFill rotWithShape="0">
                <a:blip r:embed="rId2"/>
                <a:stretch>
                  <a:fillRect l="-949" t="-690" r="-1387" b="-985"/>
                </a:stretch>
              </a:blipFill>
            </p:spPr>
            <p:txBody>
              <a:bodyPr/>
              <a:lstStyle/>
              <a:p>
                <a:r>
                  <a:rPr lang="es-ES">
                    <a:noFill/>
                  </a:rPr>
                  <a:t> </a:t>
                </a:r>
              </a:p>
            </p:txBody>
          </p:sp>
        </mc:Fallback>
      </mc:AlternateContent>
    </p:spTree>
    <p:extLst>
      <p:ext uri="{BB962C8B-B14F-4D97-AF65-F5344CB8AC3E}">
        <p14:creationId xmlns:p14="http://schemas.microsoft.com/office/powerpoint/2010/main" val="329224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2 Subtítulo"/>
              <p:cNvSpPr>
                <a:spLocks noGrp="1"/>
              </p:cNvSpPr>
              <p:nvPr>
                <p:ph type="subTitle" idx="1"/>
              </p:nvPr>
            </p:nvSpPr>
            <p:spPr>
              <a:xfrm>
                <a:off x="611560" y="404664"/>
                <a:ext cx="7992888" cy="5976664"/>
              </a:xfrm>
            </p:spPr>
            <p:txBody>
              <a:bodyPr>
                <a:normAutofit fontScale="92500" lnSpcReduction="20000"/>
              </a:bodyPr>
              <a:lstStyle/>
              <a:p>
                <a:pPr algn="l"/>
                <a:r>
                  <a:rPr lang="es-PE" sz="2200" b="1" dirty="0" smtClean="0">
                    <a:solidFill>
                      <a:schemeClr val="tx1"/>
                    </a:solidFill>
                  </a:rPr>
                  <a:t>ECUACION DE LA RELATIVIDAD:</a:t>
                </a:r>
              </a:p>
              <a:p>
                <a:pPr algn="l"/>
                <a:endParaRPr lang="es-PE" sz="2200" b="1" dirty="0">
                  <a:solidFill>
                    <a:schemeClr val="tx1"/>
                  </a:solidFill>
                </a:endParaRPr>
              </a:p>
              <a:p>
                <a:pPr algn="l"/>
                <a14:m>
                  <m:oMath xmlns:m="http://schemas.openxmlformats.org/officeDocument/2006/math">
                    <m:sSub>
                      <m:sSubPr>
                        <m:ctrlPr>
                          <a:rPr lang="es-PE" sz="2200" b="1" i="1" smtClean="0">
                            <a:solidFill>
                              <a:schemeClr val="tx1"/>
                            </a:solidFill>
                            <a:latin typeface="Cambria Math" panose="02040503050406030204" pitchFamily="18" charset="0"/>
                          </a:rPr>
                        </m:ctrlPr>
                      </m:sSubPr>
                      <m:e>
                        <m:r>
                          <a:rPr lang="es-PE" sz="2200" b="1" i="1" smtClean="0">
                            <a:solidFill>
                              <a:schemeClr val="tx1"/>
                            </a:solidFill>
                            <a:latin typeface="Cambria Math"/>
                          </a:rPr>
                          <m:t>𝑴</m:t>
                        </m:r>
                      </m:e>
                      <m:sub>
                        <m:r>
                          <a:rPr lang="es-PE" sz="2200" b="1" i="1" smtClean="0">
                            <a:solidFill>
                              <a:schemeClr val="tx1"/>
                            </a:solidFill>
                            <a:latin typeface="Cambria Math"/>
                          </a:rPr>
                          <m:t>𝑭</m:t>
                        </m:r>
                      </m:sub>
                    </m:sSub>
                  </m:oMath>
                </a14:m>
                <a:r>
                  <a:rPr lang="es-PE" sz="2200" b="1" dirty="0" smtClean="0">
                    <a:solidFill>
                      <a:schemeClr val="tx1"/>
                    </a:solidFill>
                  </a:rPr>
                  <a:t>=</a:t>
                </a:r>
                <a14:m>
                  <m:oMath xmlns:m="http://schemas.openxmlformats.org/officeDocument/2006/math">
                    <m:f>
                      <m:fPr>
                        <m:ctrlPr>
                          <a:rPr lang="es-PE" sz="2200" b="1" i="1" dirty="0" smtClean="0">
                            <a:solidFill>
                              <a:schemeClr val="tx1"/>
                            </a:solidFill>
                            <a:latin typeface="Cambria Math" panose="02040503050406030204" pitchFamily="18" charset="0"/>
                          </a:rPr>
                        </m:ctrlPr>
                      </m:fPr>
                      <m:num>
                        <m:sSub>
                          <m:sSubPr>
                            <m:ctrlPr>
                              <a:rPr lang="es-PE" sz="2200" b="1" i="1" dirty="0" smtClean="0">
                                <a:solidFill>
                                  <a:schemeClr val="tx1"/>
                                </a:solidFill>
                                <a:latin typeface="Cambria Math" panose="02040503050406030204" pitchFamily="18" charset="0"/>
                              </a:rPr>
                            </m:ctrlPr>
                          </m:sSubPr>
                          <m:e>
                            <m:r>
                              <a:rPr lang="es-PE" sz="2200" b="1" i="1" dirty="0" smtClean="0">
                                <a:solidFill>
                                  <a:schemeClr val="tx1"/>
                                </a:solidFill>
                                <a:latin typeface="Cambria Math"/>
                              </a:rPr>
                              <m:t>𝑴</m:t>
                            </m:r>
                          </m:e>
                          <m:sub>
                            <m:r>
                              <a:rPr lang="es-PE" sz="2200" b="1" i="1" dirty="0" smtClean="0">
                                <a:solidFill>
                                  <a:schemeClr val="tx1"/>
                                </a:solidFill>
                                <a:latin typeface="Cambria Math"/>
                              </a:rPr>
                              <m:t>𝑶</m:t>
                            </m:r>
                          </m:sub>
                        </m:sSub>
                      </m:num>
                      <m:den>
                        <m:rad>
                          <m:radPr>
                            <m:degHide m:val="on"/>
                            <m:ctrlPr>
                              <a:rPr lang="es-PE" sz="2200" b="1" i="1" dirty="0" smtClean="0">
                                <a:solidFill>
                                  <a:schemeClr val="tx1"/>
                                </a:solidFill>
                                <a:latin typeface="Cambria Math" panose="02040503050406030204" pitchFamily="18" charset="0"/>
                              </a:rPr>
                            </m:ctrlPr>
                          </m:radPr>
                          <m:deg/>
                          <m:e>
                            <m:r>
                              <a:rPr lang="es-PE" sz="2200" b="1" i="1" dirty="0" smtClean="0">
                                <a:solidFill>
                                  <a:schemeClr val="tx1"/>
                                </a:solidFill>
                                <a:latin typeface="Cambria Math"/>
                              </a:rPr>
                              <m:t>𝟏</m:t>
                            </m:r>
                            <m:r>
                              <a:rPr lang="es-PE" sz="2200" b="1" i="1" dirty="0" smtClean="0">
                                <a:solidFill>
                                  <a:schemeClr val="tx1"/>
                                </a:solidFill>
                                <a:latin typeface="Cambria Math"/>
                              </a:rPr>
                              <m:t>−</m:t>
                            </m:r>
                            <m:f>
                              <m:fPr>
                                <m:ctrlPr>
                                  <a:rPr lang="es-PE" sz="2200" b="1" i="1" dirty="0" smtClean="0">
                                    <a:solidFill>
                                      <a:schemeClr val="tx1"/>
                                    </a:solidFill>
                                    <a:latin typeface="Cambria Math" panose="02040503050406030204" pitchFamily="18" charset="0"/>
                                  </a:rPr>
                                </m:ctrlPr>
                              </m:fPr>
                              <m:num>
                                <m:sSup>
                                  <m:sSupPr>
                                    <m:ctrlPr>
                                      <a:rPr lang="es-PE" sz="2200" b="1" i="1" dirty="0" smtClean="0">
                                        <a:solidFill>
                                          <a:schemeClr val="tx1"/>
                                        </a:solidFill>
                                        <a:latin typeface="Cambria Math" panose="02040503050406030204" pitchFamily="18" charset="0"/>
                                      </a:rPr>
                                    </m:ctrlPr>
                                  </m:sSupPr>
                                  <m:e>
                                    <m:r>
                                      <a:rPr lang="es-PE" sz="2200" b="1" i="1" dirty="0" smtClean="0">
                                        <a:solidFill>
                                          <a:schemeClr val="tx1"/>
                                        </a:solidFill>
                                        <a:latin typeface="Cambria Math"/>
                                      </a:rPr>
                                      <m:t>𝑽</m:t>
                                    </m:r>
                                  </m:e>
                                  <m:sup>
                                    <m:r>
                                      <a:rPr lang="es-PE" sz="2200" b="1" i="1" dirty="0" smtClean="0">
                                        <a:solidFill>
                                          <a:schemeClr val="tx1"/>
                                        </a:solidFill>
                                        <a:latin typeface="Cambria Math"/>
                                      </a:rPr>
                                      <m:t>𝟐</m:t>
                                    </m:r>
                                  </m:sup>
                                </m:sSup>
                              </m:num>
                              <m:den>
                                <m:sSup>
                                  <m:sSupPr>
                                    <m:ctrlPr>
                                      <a:rPr lang="es-PE" sz="2200" b="1" i="1" dirty="0" smtClean="0">
                                        <a:solidFill>
                                          <a:schemeClr val="tx1"/>
                                        </a:solidFill>
                                        <a:latin typeface="Cambria Math" panose="02040503050406030204" pitchFamily="18" charset="0"/>
                                      </a:rPr>
                                    </m:ctrlPr>
                                  </m:sSupPr>
                                  <m:e>
                                    <m:r>
                                      <a:rPr lang="es-PE" sz="2200" b="1" i="1" dirty="0" smtClean="0">
                                        <a:solidFill>
                                          <a:schemeClr val="tx1"/>
                                        </a:solidFill>
                                        <a:latin typeface="Cambria Math"/>
                                      </a:rPr>
                                      <m:t>𝑪</m:t>
                                    </m:r>
                                  </m:e>
                                  <m:sup>
                                    <m:r>
                                      <a:rPr lang="es-PE" sz="2200" b="1" i="1" dirty="0" smtClean="0">
                                        <a:solidFill>
                                          <a:schemeClr val="tx1"/>
                                        </a:solidFill>
                                        <a:latin typeface="Cambria Math"/>
                                      </a:rPr>
                                      <m:t>𝟐</m:t>
                                    </m:r>
                                  </m:sup>
                                </m:sSup>
                              </m:den>
                            </m:f>
                          </m:e>
                        </m:rad>
                      </m:den>
                    </m:f>
                  </m:oMath>
                </a14:m>
                <a:r>
                  <a:rPr lang="es-PE" sz="2200" b="1" dirty="0" smtClean="0">
                    <a:solidFill>
                      <a:schemeClr val="tx1"/>
                    </a:solidFill>
                  </a:rPr>
                  <a:t>       </a:t>
                </a:r>
                <a14:m>
                  <m:oMath xmlns:m="http://schemas.openxmlformats.org/officeDocument/2006/math">
                    <m:d>
                      <m:dPr>
                        <m:begChr m:val="{"/>
                        <m:endChr m:val=""/>
                        <m:ctrlPr>
                          <a:rPr lang="es-PE" sz="2200" i="1" dirty="0" smtClean="0">
                            <a:solidFill>
                              <a:schemeClr val="tx1"/>
                            </a:solidFill>
                            <a:latin typeface="Cambria Math" panose="02040503050406030204" pitchFamily="18" charset="0"/>
                          </a:rPr>
                        </m:ctrlPr>
                      </m:dPr>
                      <m:e>
                        <m:eqArr>
                          <m:eqArrPr>
                            <m:ctrlPr>
                              <a:rPr lang="es-PE" sz="2200" i="1" dirty="0" smtClean="0">
                                <a:solidFill>
                                  <a:schemeClr val="tx1"/>
                                </a:solidFill>
                                <a:latin typeface="Cambria Math" panose="02040503050406030204" pitchFamily="18" charset="0"/>
                              </a:rPr>
                            </m:ctrlPr>
                          </m:eqArrPr>
                          <m:e>
                            <m:sSub>
                              <m:sSubPr>
                                <m:ctrlPr>
                                  <a:rPr lang="es-PE" sz="2200" i="1" dirty="0" smtClean="0">
                                    <a:solidFill>
                                      <a:schemeClr val="tx1"/>
                                    </a:solidFill>
                                    <a:latin typeface="Cambria Math" panose="02040503050406030204" pitchFamily="18" charset="0"/>
                                  </a:rPr>
                                </m:ctrlPr>
                              </m:sSubPr>
                              <m:e>
                                <m:r>
                                  <a:rPr lang="es-PE" sz="2200" b="0" i="1" dirty="0" smtClean="0">
                                    <a:solidFill>
                                      <a:schemeClr val="tx1"/>
                                    </a:solidFill>
                                    <a:latin typeface="Cambria Math"/>
                                  </a:rPr>
                                  <m:t>𝑀</m:t>
                                </m:r>
                              </m:e>
                              <m:sub>
                                <m:r>
                                  <a:rPr lang="es-PE" sz="2200" b="0" i="1" dirty="0" smtClean="0">
                                    <a:solidFill>
                                      <a:schemeClr val="tx1"/>
                                    </a:solidFill>
                                    <a:latin typeface="Cambria Math"/>
                                  </a:rPr>
                                  <m:t>𝑂</m:t>
                                </m:r>
                              </m:sub>
                            </m:sSub>
                            <m:r>
                              <a:rPr lang="es-PE" sz="2200" b="0" i="1" dirty="0" smtClean="0">
                                <a:solidFill>
                                  <a:schemeClr val="tx1"/>
                                </a:solidFill>
                                <a:latin typeface="Cambria Math"/>
                              </a:rPr>
                              <m:t>=</m:t>
                            </m:r>
                            <m:r>
                              <a:rPr lang="es-PE" sz="2200" b="0" i="1" dirty="0" smtClean="0">
                                <a:solidFill>
                                  <a:schemeClr val="tx1"/>
                                </a:solidFill>
                                <a:latin typeface="Cambria Math"/>
                              </a:rPr>
                              <m:t>𝑀𝑎𝑠𝑎</m:t>
                            </m:r>
                            <m:r>
                              <a:rPr lang="es-PE" sz="2200" b="0" i="1" dirty="0" smtClean="0">
                                <a:solidFill>
                                  <a:schemeClr val="tx1"/>
                                </a:solidFill>
                                <a:latin typeface="Cambria Math"/>
                              </a:rPr>
                              <m:t> </m:t>
                            </m:r>
                            <m:r>
                              <a:rPr lang="es-PE" sz="2200" b="0" i="1" dirty="0" smtClean="0">
                                <a:solidFill>
                                  <a:schemeClr val="tx1"/>
                                </a:solidFill>
                                <a:latin typeface="Cambria Math"/>
                              </a:rPr>
                              <m:t>𝑖𝑛𝑖𝑐𝑖𝑎𝑙</m:t>
                            </m:r>
                            <m:r>
                              <a:rPr lang="es-PE" sz="2200" b="0" i="1" dirty="0" smtClean="0">
                                <a:solidFill>
                                  <a:schemeClr val="tx1"/>
                                </a:solidFill>
                                <a:latin typeface="Cambria Math"/>
                              </a:rPr>
                              <m:t> </m:t>
                            </m:r>
                            <m:r>
                              <a:rPr lang="es-PE" sz="2200" b="0" i="1" dirty="0" smtClean="0">
                                <a:solidFill>
                                  <a:schemeClr val="tx1"/>
                                </a:solidFill>
                                <a:latin typeface="Cambria Math"/>
                              </a:rPr>
                              <m:t>𝑑𝑒𝑙</m:t>
                            </m:r>
                            <m:r>
                              <a:rPr lang="es-PE" sz="2200" b="0" i="1" dirty="0" smtClean="0">
                                <a:solidFill>
                                  <a:schemeClr val="tx1"/>
                                </a:solidFill>
                                <a:latin typeface="Cambria Math"/>
                              </a:rPr>
                              <m:t> </m:t>
                            </m:r>
                            <m:r>
                              <a:rPr lang="es-PE" sz="2200" b="0" i="1" dirty="0" smtClean="0">
                                <a:solidFill>
                                  <a:schemeClr val="tx1"/>
                                </a:solidFill>
                                <a:latin typeface="Cambria Math"/>
                              </a:rPr>
                              <m:t>𝑐𝑢𝑒𝑟𝑝𝑜</m:t>
                            </m:r>
                          </m:e>
                          <m:e>
                            <m:sSub>
                              <m:sSubPr>
                                <m:ctrlPr>
                                  <a:rPr lang="es-PE" sz="2200" i="1" dirty="0" smtClean="0">
                                    <a:solidFill>
                                      <a:schemeClr val="tx1"/>
                                    </a:solidFill>
                                    <a:latin typeface="Cambria Math" panose="02040503050406030204" pitchFamily="18" charset="0"/>
                                  </a:rPr>
                                </m:ctrlPr>
                              </m:sSubPr>
                              <m:e>
                                <m:r>
                                  <a:rPr lang="es-PE" sz="2200" b="0" i="1" dirty="0" smtClean="0">
                                    <a:solidFill>
                                      <a:schemeClr val="tx1"/>
                                    </a:solidFill>
                                    <a:latin typeface="Cambria Math"/>
                                  </a:rPr>
                                  <m:t>𝑀</m:t>
                                </m:r>
                              </m:e>
                              <m:sub>
                                <m:r>
                                  <a:rPr lang="es-PE" sz="2200" b="0" i="1" dirty="0" smtClean="0">
                                    <a:solidFill>
                                      <a:schemeClr val="tx1"/>
                                    </a:solidFill>
                                    <a:latin typeface="Cambria Math"/>
                                  </a:rPr>
                                  <m:t>𝐹</m:t>
                                </m:r>
                              </m:sub>
                            </m:sSub>
                            <m:r>
                              <a:rPr lang="es-PE" sz="2200" b="0" i="1" dirty="0" smtClean="0">
                                <a:solidFill>
                                  <a:schemeClr val="tx1"/>
                                </a:solidFill>
                                <a:latin typeface="Cambria Math"/>
                              </a:rPr>
                              <m:t>=</m:t>
                            </m:r>
                            <m:r>
                              <a:rPr lang="es-PE" sz="2200" b="0" i="1" dirty="0" smtClean="0">
                                <a:solidFill>
                                  <a:schemeClr val="tx1"/>
                                </a:solidFill>
                                <a:latin typeface="Cambria Math"/>
                              </a:rPr>
                              <m:t>𝑀𝑎𝑠𝑎</m:t>
                            </m:r>
                            <m:r>
                              <a:rPr lang="es-PE" sz="2200" b="0" i="1" dirty="0" smtClean="0">
                                <a:solidFill>
                                  <a:schemeClr val="tx1"/>
                                </a:solidFill>
                                <a:latin typeface="Cambria Math"/>
                              </a:rPr>
                              <m:t> </m:t>
                            </m:r>
                            <m:r>
                              <a:rPr lang="es-PE" sz="2200" b="0" i="1" dirty="0" smtClean="0">
                                <a:solidFill>
                                  <a:schemeClr val="tx1"/>
                                </a:solidFill>
                                <a:latin typeface="Cambria Math"/>
                              </a:rPr>
                              <m:t>𝑓𝑖𝑛𝑎𝑙</m:t>
                            </m:r>
                            <m:r>
                              <a:rPr lang="es-PE" sz="2200" b="0" i="1" dirty="0" smtClean="0">
                                <a:solidFill>
                                  <a:schemeClr val="tx1"/>
                                </a:solidFill>
                                <a:latin typeface="Cambria Math"/>
                              </a:rPr>
                              <m:t> </m:t>
                            </m:r>
                            <m:r>
                              <a:rPr lang="es-PE" sz="2200" b="0" i="1" dirty="0" smtClean="0">
                                <a:solidFill>
                                  <a:schemeClr val="tx1"/>
                                </a:solidFill>
                                <a:latin typeface="Cambria Math"/>
                              </a:rPr>
                              <m:t>𝑑𝑒𝑙</m:t>
                            </m:r>
                            <m:r>
                              <a:rPr lang="es-PE" sz="2200" b="0" i="1" dirty="0" smtClean="0">
                                <a:solidFill>
                                  <a:schemeClr val="tx1"/>
                                </a:solidFill>
                                <a:latin typeface="Cambria Math"/>
                              </a:rPr>
                              <m:t> </m:t>
                            </m:r>
                            <m:r>
                              <a:rPr lang="es-PE" sz="2200" b="0" i="1" dirty="0" smtClean="0">
                                <a:solidFill>
                                  <a:schemeClr val="tx1"/>
                                </a:solidFill>
                                <a:latin typeface="Cambria Math"/>
                              </a:rPr>
                              <m:t>𝑐𝑢𝑒𝑟𝑝𝑜</m:t>
                            </m:r>
                          </m:e>
                          <m:e>
                            <m:r>
                              <a:rPr lang="es-PE" sz="2200" b="0" i="1" dirty="0" smtClean="0">
                                <a:solidFill>
                                  <a:schemeClr val="tx1"/>
                                </a:solidFill>
                                <a:latin typeface="Cambria Math"/>
                              </a:rPr>
                              <m:t> </m:t>
                            </m:r>
                            <m:r>
                              <a:rPr lang="es-PE" sz="2200" b="0" i="1" dirty="0" smtClean="0">
                                <a:solidFill>
                                  <a:schemeClr val="tx1"/>
                                </a:solidFill>
                                <a:latin typeface="Cambria Math"/>
                              </a:rPr>
                              <m:t>𝑉</m:t>
                            </m:r>
                            <m:r>
                              <a:rPr lang="es-PE" sz="2200" b="0" i="1" dirty="0" smtClean="0">
                                <a:solidFill>
                                  <a:schemeClr val="tx1"/>
                                </a:solidFill>
                                <a:latin typeface="Cambria Math"/>
                              </a:rPr>
                              <m:t>=</m:t>
                            </m:r>
                            <m:r>
                              <a:rPr lang="es-PE" sz="2200" b="0" i="1" dirty="0" smtClean="0">
                                <a:solidFill>
                                  <a:schemeClr val="tx1"/>
                                </a:solidFill>
                                <a:latin typeface="Cambria Math"/>
                              </a:rPr>
                              <m:t>𝑉𝑒𝑙𝑜𝑐𝑖𝑑𝑎𝑑</m:t>
                            </m:r>
                            <m:r>
                              <a:rPr lang="es-PE" sz="2200" b="0" i="1" dirty="0" smtClean="0">
                                <a:solidFill>
                                  <a:schemeClr val="tx1"/>
                                </a:solidFill>
                                <a:latin typeface="Cambria Math"/>
                              </a:rPr>
                              <m:t> </m:t>
                            </m:r>
                            <m:r>
                              <a:rPr lang="es-PE" sz="2200" b="0" i="1" dirty="0" smtClean="0">
                                <a:solidFill>
                                  <a:schemeClr val="tx1"/>
                                </a:solidFill>
                                <a:latin typeface="Cambria Math"/>
                              </a:rPr>
                              <m:t>𝑑𝑒𝑙</m:t>
                            </m:r>
                            <m:r>
                              <a:rPr lang="es-PE" sz="2200" b="0" i="1" dirty="0" smtClean="0">
                                <a:solidFill>
                                  <a:schemeClr val="tx1"/>
                                </a:solidFill>
                                <a:latin typeface="Cambria Math"/>
                              </a:rPr>
                              <m:t> </m:t>
                            </m:r>
                            <m:r>
                              <a:rPr lang="es-PE" sz="2200" b="0" i="1" dirty="0" smtClean="0">
                                <a:solidFill>
                                  <a:schemeClr val="tx1"/>
                                </a:solidFill>
                                <a:latin typeface="Cambria Math"/>
                              </a:rPr>
                              <m:t>𝑐𝑢𝑒𝑟𝑝𝑜</m:t>
                            </m:r>
                          </m:e>
                          <m:e>
                            <m:r>
                              <a:rPr lang="es-PE" sz="2200" b="0" i="1" dirty="0" smtClean="0">
                                <a:solidFill>
                                  <a:schemeClr val="tx1"/>
                                </a:solidFill>
                                <a:latin typeface="Cambria Math"/>
                              </a:rPr>
                              <m:t> </m:t>
                            </m:r>
                            <m:r>
                              <a:rPr lang="es-PE" sz="2200" b="0" i="1" dirty="0" smtClean="0">
                                <a:solidFill>
                                  <a:schemeClr val="tx1"/>
                                </a:solidFill>
                                <a:latin typeface="Cambria Math"/>
                              </a:rPr>
                              <m:t>𝐶</m:t>
                            </m:r>
                            <m:r>
                              <a:rPr lang="es-PE" sz="2200" b="0" i="1" dirty="0" smtClean="0">
                                <a:solidFill>
                                  <a:schemeClr val="tx1"/>
                                </a:solidFill>
                                <a:latin typeface="Cambria Math"/>
                              </a:rPr>
                              <m:t>=</m:t>
                            </m:r>
                            <m:r>
                              <a:rPr lang="es-PE" sz="2200" b="0" i="1" dirty="0" smtClean="0">
                                <a:solidFill>
                                  <a:schemeClr val="tx1"/>
                                </a:solidFill>
                                <a:latin typeface="Cambria Math"/>
                              </a:rPr>
                              <m:t>𝑉𝑒𝑙𝑜𝑐𝑖𝑑𝑎𝑑</m:t>
                            </m:r>
                            <m:r>
                              <a:rPr lang="es-PE" sz="2200" b="0" i="1" dirty="0" smtClean="0">
                                <a:solidFill>
                                  <a:schemeClr val="tx1"/>
                                </a:solidFill>
                                <a:latin typeface="Cambria Math"/>
                              </a:rPr>
                              <m:t>  </m:t>
                            </m:r>
                            <m:r>
                              <a:rPr lang="es-PE" sz="2200" b="0" i="1" dirty="0" smtClean="0">
                                <a:solidFill>
                                  <a:schemeClr val="tx1"/>
                                </a:solidFill>
                                <a:latin typeface="Cambria Math"/>
                              </a:rPr>
                              <m:t>𝑑𝑒</m:t>
                            </m:r>
                            <m:r>
                              <a:rPr lang="es-PE" sz="2200" b="0" i="1" dirty="0" smtClean="0">
                                <a:solidFill>
                                  <a:schemeClr val="tx1"/>
                                </a:solidFill>
                                <a:latin typeface="Cambria Math"/>
                              </a:rPr>
                              <m:t> </m:t>
                            </m:r>
                            <m:r>
                              <a:rPr lang="es-PE" sz="2200" b="0" i="1" dirty="0" smtClean="0">
                                <a:solidFill>
                                  <a:schemeClr val="tx1"/>
                                </a:solidFill>
                                <a:latin typeface="Cambria Math"/>
                              </a:rPr>
                              <m:t>𝑙𝑎</m:t>
                            </m:r>
                            <m:r>
                              <a:rPr lang="es-PE" sz="2200" b="0" i="1" dirty="0" smtClean="0">
                                <a:solidFill>
                                  <a:schemeClr val="tx1"/>
                                </a:solidFill>
                                <a:latin typeface="Cambria Math"/>
                              </a:rPr>
                              <m:t> </m:t>
                            </m:r>
                            <m:r>
                              <a:rPr lang="es-PE" sz="2200" b="0" i="1" dirty="0" smtClean="0">
                                <a:solidFill>
                                  <a:schemeClr val="tx1"/>
                                </a:solidFill>
                                <a:latin typeface="Cambria Math"/>
                              </a:rPr>
                              <m:t>𝑙𝑢𝑧</m:t>
                            </m:r>
                            <m:r>
                              <m:rPr>
                                <m:nor/>
                              </m:rPr>
                              <a:rPr lang="es-PE" sz="2200" i="0" dirty="0" smtClean="0">
                                <a:solidFill>
                                  <a:schemeClr val="tx1"/>
                                </a:solidFill>
                                <a:latin typeface="Cambria Math"/>
                              </a:rPr>
                              <m:t>(</m:t>
                            </m:r>
                            <m:r>
                              <m:rPr>
                                <m:nor/>
                              </m:rPr>
                              <a:rPr lang="es-PE" sz="2200" dirty="0" smtClean="0">
                                <a:solidFill>
                                  <a:schemeClr val="tx1"/>
                                </a:solidFill>
                              </a:rPr>
                              <m:t>3.</m:t>
                            </m:r>
                            <m:sSup>
                              <m:sSupPr>
                                <m:ctrlPr>
                                  <a:rPr lang="es-PE" sz="2200" i="1" smtClean="0">
                                    <a:solidFill>
                                      <a:schemeClr val="tx1"/>
                                    </a:solidFill>
                                    <a:latin typeface="Cambria Math" panose="02040503050406030204" pitchFamily="18" charset="0"/>
                                  </a:rPr>
                                </m:ctrlPr>
                              </m:sSupPr>
                              <m:e>
                                <m:r>
                                  <a:rPr lang="es-PE" sz="2200" b="0" i="1" smtClean="0">
                                    <a:solidFill>
                                      <a:schemeClr val="tx1"/>
                                    </a:solidFill>
                                    <a:latin typeface="Cambria Math"/>
                                  </a:rPr>
                                  <m:t>10</m:t>
                                </m:r>
                              </m:e>
                              <m:sup>
                                <m:r>
                                  <a:rPr lang="es-PE" sz="2200" b="0" i="1" smtClean="0">
                                    <a:solidFill>
                                      <a:schemeClr val="tx1"/>
                                    </a:solidFill>
                                    <a:latin typeface="Cambria Math"/>
                                  </a:rPr>
                                  <m:t>8</m:t>
                                </m:r>
                              </m:sup>
                            </m:sSup>
                            <m:r>
                              <a:rPr lang="es-PE" sz="2200" b="0" i="1" smtClean="0">
                                <a:solidFill>
                                  <a:schemeClr val="tx1"/>
                                </a:solidFill>
                                <a:latin typeface="Cambria Math"/>
                              </a:rPr>
                              <m:t>𝑚</m:t>
                            </m:r>
                            <m:r>
                              <a:rPr lang="es-PE" sz="2200" b="0" i="1" smtClean="0">
                                <a:solidFill>
                                  <a:schemeClr val="tx1"/>
                                </a:solidFill>
                                <a:latin typeface="Cambria Math"/>
                              </a:rPr>
                              <m:t>/</m:t>
                            </m:r>
                            <m:r>
                              <a:rPr lang="es-PE" sz="2200" b="0" i="1" smtClean="0">
                                <a:solidFill>
                                  <a:schemeClr val="tx1"/>
                                </a:solidFill>
                                <a:latin typeface="Cambria Math"/>
                              </a:rPr>
                              <m:t>𝑠</m:t>
                            </m:r>
                            <m:r>
                              <a:rPr lang="es-PE" sz="2200" b="0" i="1" dirty="0" smtClean="0">
                                <a:solidFill>
                                  <a:schemeClr val="tx1"/>
                                </a:solidFill>
                                <a:latin typeface="Cambria Math"/>
                              </a:rPr>
                              <m:t>)</m:t>
                            </m:r>
                          </m:e>
                        </m:eqArr>
                      </m:e>
                    </m:d>
                  </m:oMath>
                </a14:m>
                <a:endParaRPr lang="es-PE" sz="2200" dirty="0" smtClean="0">
                  <a:solidFill>
                    <a:schemeClr val="tx1"/>
                  </a:solidFill>
                </a:endParaRPr>
              </a:p>
              <a:p>
                <a:pPr algn="l"/>
                <a:endParaRPr lang="es-PE" sz="2200" b="1" dirty="0" smtClean="0">
                  <a:solidFill>
                    <a:schemeClr val="tx1"/>
                  </a:solidFill>
                </a:endParaRPr>
              </a:p>
              <a:p>
                <a:r>
                  <a:rPr lang="es-PE" sz="2200" b="1" dirty="0" smtClean="0">
                    <a:solidFill>
                      <a:schemeClr val="tx1"/>
                    </a:solidFill>
                  </a:rPr>
                  <a:t>CLASES DE MATERIA</a:t>
                </a:r>
              </a:p>
              <a:p>
                <a:pPr algn="l"/>
                <a:r>
                  <a:rPr lang="es-PE" sz="2200" b="1" dirty="0" smtClean="0">
                    <a:solidFill>
                      <a:schemeClr val="tx1"/>
                    </a:solidFill>
                  </a:rPr>
                  <a:t>MATERIA HOMOGENEA:</a:t>
                </a:r>
              </a:p>
              <a:p>
                <a:pPr algn="l"/>
                <a:r>
                  <a:rPr lang="es-PE" sz="2200" dirty="0" smtClean="0">
                    <a:solidFill>
                      <a:schemeClr val="tx1"/>
                    </a:solidFill>
                  </a:rPr>
                  <a:t>Es la materia que presenta un solo aspecto en todo su masa y posee  las mismas propiedades </a:t>
                </a:r>
                <a:r>
                  <a:rPr lang="es-PE" sz="2200" dirty="0" smtClean="0">
                    <a:solidFill>
                      <a:schemeClr val="tx1"/>
                    </a:solidFill>
                  </a:rPr>
                  <a:t>físicas  </a:t>
                </a:r>
                <a:r>
                  <a:rPr lang="es-PE" sz="2200" dirty="0" smtClean="0">
                    <a:solidFill>
                      <a:schemeClr val="tx1"/>
                    </a:solidFill>
                  </a:rPr>
                  <a:t>y </a:t>
                </a:r>
                <a:r>
                  <a:rPr lang="es-PE" sz="2200" dirty="0" smtClean="0">
                    <a:solidFill>
                      <a:schemeClr val="tx1"/>
                    </a:solidFill>
                  </a:rPr>
                  <a:t>químicas </a:t>
                </a:r>
                <a:r>
                  <a:rPr lang="es-PE" sz="2200" dirty="0" smtClean="0">
                    <a:solidFill>
                      <a:schemeClr val="tx1"/>
                    </a:solidFill>
                  </a:rPr>
                  <a:t>en cada punto:</a:t>
                </a:r>
              </a:p>
              <a:p>
                <a:pPr marL="457200" indent="-457200" algn="l">
                  <a:buAutoNum type="alphaLcParenR"/>
                </a:pPr>
                <a:r>
                  <a:rPr lang="es-PE" sz="2200" dirty="0" smtClean="0">
                    <a:solidFill>
                      <a:schemeClr val="tx1"/>
                    </a:solidFill>
                  </a:rPr>
                  <a:t>MEZCLA HOMOGENEA  O Fase(</a:t>
                </a:r>
                <a:r>
                  <a:rPr lang="es-PE" sz="2200" dirty="0" err="1" smtClean="0">
                    <a:solidFill>
                      <a:schemeClr val="tx1"/>
                    </a:solidFill>
                  </a:rPr>
                  <a:t>Homogenea</a:t>
                </a:r>
                <a:r>
                  <a:rPr lang="es-PE" sz="2200" dirty="0" smtClean="0">
                    <a:solidFill>
                      <a:schemeClr val="tx1"/>
                    </a:solidFill>
                  </a:rPr>
                  <a:t>)</a:t>
                </a:r>
              </a:p>
              <a:p>
                <a:pPr marL="457200" indent="-457200" algn="l">
                  <a:buAutoNum type="alphaLcParenR"/>
                </a:pPr>
                <a:r>
                  <a:rPr lang="es-PE" sz="2200" dirty="0" smtClean="0">
                    <a:solidFill>
                      <a:schemeClr val="tx1"/>
                    </a:solidFill>
                  </a:rPr>
                  <a:t>SUSTANCIA</a:t>
                </a:r>
              </a:p>
              <a:p>
                <a:pPr algn="l"/>
                <a:r>
                  <a:rPr lang="es-PE" sz="2200" b="1" dirty="0" err="1" smtClean="0">
                    <a:solidFill>
                      <a:schemeClr val="tx1"/>
                    </a:solidFill>
                  </a:rPr>
                  <a:t>a.Mezcla</a:t>
                </a:r>
                <a:r>
                  <a:rPr lang="es-PE" sz="2200" b="1" dirty="0" smtClean="0">
                    <a:solidFill>
                      <a:schemeClr val="tx1"/>
                    </a:solidFill>
                  </a:rPr>
                  <a:t> </a:t>
                </a:r>
                <a:r>
                  <a:rPr lang="es-PE" sz="2200" b="1" dirty="0" err="1" smtClean="0">
                    <a:solidFill>
                      <a:schemeClr val="tx1"/>
                    </a:solidFill>
                  </a:rPr>
                  <a:t>Heterogenea</a:t>
                </a:r>
                <a:r>
                  <a:rPr lang="es-PE" sz="2200" b="1" dirty="0" smtClean="0">
                    <a:solidFill>
                      <a:schemeClr val="tx1"/>
                    </a:solidFill>
                  </a:rPr>
                  <a:t>:</a:t>
                </a:r>
              </a:p>
              <a:p>
                <a:pPr algn="l"/>
                <a:r>
                  <a:rPr lang="es-PE" sz="2200" dirty="0">
                    <a:solidFill>
                      <a:schemeClr val="tx1"/>
                    </a:solidFill>
                  </a:rPr>
                  <a:t> </a:t>
                </a:r>
                <a:r>
                  <a:rPr lang="es-PE" sz="2200" dirty="0" smtClean="0">
                    <a:solidFill>
                      <a:schemeClr val="tx1"/>
                    </a:solidFill>
                  </a:rPr>
                  <a:t>Es una </a:t>
                </a:r>
                <a:r>
                  <a:rPr lang="es-PE" sz="2200" dirty="0" err="1" smtClean="0">
                    <a:solidFill>
                      <a:schemeClr val="tx1"/>
                    </a:solidFill>
                  </a:rPr>
                  <a:t>reunion</a:t>
                </a:r>
                <a:r>
                  <a:rPr lang="es-PE" sz="2200" dirty="0" smtClean="0">
                    <a:solidFill>
                      <a:schemeClr val="tx1"/>
                    </a:solidFill>
                  </a:rPr>
                  <a:t> de 2 o mas componentes, donde solo se aprecia un solo aspecto en cada punto, no se puede </a:t>
                </a:r>
                <a:r>
                  <a:rPr lang="es-PE" sz="2200" dirty="0" smtClean="0">
                    <a:solidFill>
                      <a:schemeClr val="tx1"/>
                    </a:solidFill>
                  </a:rPr>
                  <a:t>diferenciar </a:t>
                </a:r>
                <a:r>
                  <a:rPr lang="es-PE" sz="2200" dirty="0" smtClean="0">
                    <a:solidFill>
                      <a:schemeClr val="tx1"/>
                    </a:solidFill>
                  </a:rPr>
                  <a:t>de sus </a:t>
                </a:r>
                <a:r>
                  <a:rPr lang="es-PE" sz="2200" dirty="0" smtClean="0">
                    <a:solidFill>
                      <a:schemeClr val="tx1"/>
                    </a:solidFill>
                  </a:rPr>
                  <a:t>componentes, </a:t>
                </a:r>
                <a:r>
                  <a:rPr lang="es-PE" sz="2200" dirty="0" smtClean="0">
                    <a:solidFill>
                      <a:schemeClr val="tx1"/>
                    </a:solidFill>
                  </a:rPr>
                  <a:t>a simple vista.</a:t>
                </a:r>
              </a:p>
              <a:p>
                <a:pPr algn="l"/>
                <a:r>
                  <a:rPr lang="es-PE" sz="2200" dirty="0" smtClean="0">
                    <a:solidFill>
                      <a:schemeClr val="tx1"/>
                    </a:solidFill>
                  </a:rPr>
                  <a:t>Ejm: </a:t>
                </a:r>
                <a14:m>
                  <m:oMath xmlns:m="http://schemas.openxmlformats.org/officeDocument/2006/math">
                    <m:sSub>
                      <m:sSubPr>
                        <m:ctrlPr>
                          <a:rPr lang="es-PE" sz="2200" i="1" smtClean="0">
                            <a:solidFill>
                              <a:schemeClr val="tx1"/>
                            </a:solidFill>
                            <a:latin typeface="Cambria Math" panose="02040503050406030204" pitchFamily="18" charset="0"/>
                          </a:rPr>
                        </m:ctrlPr>
                      </m:sSubPr>
                      <m:e>
                        <m:r>
                          <a:rPr lang="es-PE" sz="2200" b="0" i="1" smtClean="0">
                            <a:solidFill>
                              <a:schemeClr val="tx1"/>
                            </a:solidFill>
                            <a:latin typeface="Cambria Math"/>
                          </a:rPr>
                          <m:t>𝐻</m:t>
                        </m:r>
                      </m:e>
                      <m:sub>
                        <m:r>
                          <a:rPr lang="es-PE" sz="2200" b="0" i="1" smtClean="0">
                            <a:solidFill>
                              <a:schemeClr val="tx1"/>
                            </a:solidFill>
                            <a:latin typeface="Cambria Math"/>
                          </a:rPr>
                          <m:t>2</m:t>
                        </m:r>
                      </m:sub>
                    </m:sSub>
                    <m:r>
                      <a:rPr lang="es-PE" sz="2200" b="0" i="1" smtClean="0">
                        <a:solidFill>
                          <a:schemeClr val="tx1"/>
                        </a:solidFill>
                        <a:latin typeface="Cambria Math"/>
                      </a:rPr>
                      <m:t>𝑂</m:t>
                    </m:r>
                  </m:oMath>
                </a14:m>
                <a:r>
                  <a:rPr lang="es-PE" sz="2200" dirty="0" smtClean="0">
                    <a:solidFill>
                      <a:schemeClr val="tx1"/>
                    </a:solidFill>
                  </a:rPr>
                  <a:t>, cloro, Nacl, etc.</a:t>
                </a:r>
                <a:endParaRPr lang="es-PE" sz="2200" dirty="0">
                  <a:solidFill>
                    <a:schemeClr val="tx1"/>
                  </a:solidFill>
                </a:endParaRPr>
              </a:p>
            </p:txBody>
          </p:sp>
        </mc:Choice>
        <mc:Fallback>
          <p:sp>
            <p:nvSpPr>
              <p:cNvPr id="3" name="2 Subtítulo"/>
              <p:cNvSpPr>
                <a:spLocks noGrp="1" noRot="1" noChangeAspect="1" noMove="1" noResize="1" noEditPoints="1" noAdjustHandles="1" noChangeArrowheads="1" noChangeShapeType="1" noTextEdit="1"/>
              </p:cNvSpPr>
              <p:nvPr>
                <p:ph type="subTitle" idx="1"/>
              </p:nvPr>
            </p:nvSpPr>
            <p:spPr>
              <a:xfrm>
                <a:off x="611560" y="404664"/>
                <a:ext cx="7992888" cy="5976664"/>
              </a:xfrm>
              <a:blipFill rotWithShape="0">
                <a:blip r:embed="rId2"/>
                <a:stretch>
                  <a:fillRect l="-839" t="-1427"/>
                </a:stretch>
              </a:blipFill>
            </p:spPr>
            <p:txBody>
              <a:bodyPr/>
              <a:lstStyle/>
              <a:p>
                <a:r>
                  <a:rPr lang="es-ES">
                    <a:noFill/>
                  </a:rPr>
                  <a:t> </a:t>
                </a:r>
              </a:p>
            </p:txBody>
          </p:sp>
        </mc:Fallback>
      </mc:AlternateContent>
    </p:spTree>
    <p:extLst>
      <p:ext uri="{BB962C8B-B14F-4D97-AF65-F5344CB8AC3E}">
        <p14:creationId xmlns:p14="http://schemas.microsoft.com/office/powerpoint/2010/main" val="29712943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539552" y="476672"/>
            <a:ext cx="7992888" cy="5904656"/>
          </a:xfrm>
        </p:spPr>
        <p:txBody>
          <a:bodyPr>
            <a:normAutofit/>
          </a:bodyPr>
          <a:lstStyle/>
          <a:p>
            <a:pPr algn="l"/>
            <a:r>
              <a:rPr lang="es-PE" sz="2200" b="1" dirty="0" smtClean="0">
                <a:solidFill>
                  <a:schemeClr val="tx1"/>
                </a:solidFill>
              </a:rPr>
              <a:t>b. Sustancia:</a:t>
            </a:r>
          </a:p>
          <a:p>
            <a:pPr algn="l"/>
            <a:r>
              <a:rPr lang="es-PE" sz="2200" b="1" dirty="0" smtClean="0">
                <a:solidFill>
                  <a:schemeClr val="tx1"/>
                </a:solidFill>
              </a:rPr>
              <a:t>Son especies químicas definidas por sus propiedades físicas y químicas y se dividen en </a:t>
            </a:r>
          </a:p>
          <a:p>
            <a:pPr algn="l"/>
            <a:r>
              <a:rPr lang="es-PE" sz="2200" b="1" dirty="0" smtClean="0">
                <a:solidFill>
                  <a:schemeClr val="tx1"/>
                </a:solidFill>
              </a:rPr>
              <a:t>b.1 Sustancias simple(elementos químicos)</a:t>
            </a:r>
          </a:p>
          <a:p>
            <a:pPr algn="l"/>
            <a:r>
              <a:rPr lang="es-PE" sz="2200" b="1" dirty="0" smtClean="0">
                <a:solidFill>
                  <a:schemeClr val="tx1"/>
                </a:solidFill>
              </a:rPr>
              <a:t>b.2 Sustancias Compuestas(compuestos)</a:t>
            </a:r>
          </a:p>
          <a:p>
            <a:pPr algn="l"/>
            <a:endParaRPr lang="es-PE" sz="2200" b="1" dirty="0">
              <a:solidFill>
                <a:schemeClr val="tx1"/>
              </a:solidFill>
            </a:endParaRPr>
          </a:p>
          <a:p>
            <a:pPr algn="l"/>
            <a:r>
              <a:rPr lang="es-PE" sz="2200" b="1" dirty="0" smtClean="0">
                <a:solidFill>
                  <a:schemeClr val="tx1"/>
                </a:solidFill>
              </a:rPr>
              <a:t>b.1 Sustancias Simples: </a:t>
            </a:r>
          </a:p>
          <a:p>
            <a:pPr algn="l"/>
            <a:r>
              <a:rPr lang="es-PE" sz="2200" b="1" dirty="0" smtClean="0">
                <a:solidFill>
                  <a:schemeClr val="tx1"/>
                </a:solidFill>
              </a:rPr>
              <a:t>Aquella sustancia conformada por una sola clase de </a:t>
            </a:r>
            <a:r>
              <a:rPr lang="es-PE" sz="2200" b="1" dirty="0" smtClean="0">
                <a:solidFill>
                  <a:schemeClr val="tx1"/>
                </a:solidFill>
              </a:rPr>
              <a:t>átomos </a:t>
            </a:r>
            <a:r>
              <a:rPr lang="es-PE" sz="2200" b="1" dirty="0" smtClean="0">
                <a:solidFill>
                  <a:schemeClr val="tx1"/>
                </a:solidFill>
              </a:rPr>
              <a:t>definidos por sus propiedades </a:t>
            </a:r>
            <a:r>
              <a:rPr lang="es-PE" sz="2200" b="1" dirty="0" smtClean="0">
                <a:solidFill>
                  <a:schemeClr val="tx1"/>
                </a:solidFill>
              </a:rPr>
              <a:t>físicas </a:t>
            </a:r>
            <a:r>
              <a:rPr lang="es-PE" sz="2200" b="1" dirty="0" smtClean="0">
                <a:solidFill>
                  <a:schemeClr val="tx1"/>
                </a:solidFill>
              </a:rPr>
              <a:t>y </a:t>
            </a:r>
            <a:r>
              <a:rPr lang="es-PE" sz="2200" b="1" dirty="0" smtClean="0">
                <a:solidFill>
                  <a:schemeClr val="tx1"/>
                </a:solidFill>
              </a:rPr>
              <a:t>químicas.</a:t>
            </a:r>
            <a:endParaRPr lang="es-PE" sz="2200" b="1" dirty="0" smtClean="0">
              <a:solidFill>
                <a:schemeClr val="tx1"/>
              </a:solidFill>
            </a:endParaRPr>
          </a:p>
          <a:p>
            <a:pPr algn="l"/>
            <a:endParaRPr lang="es-PE" sz="2200" b="1" dirty="0">
              <a:solidFill>
                <a:schemeClr val="tx1"/>
              </a:solidFill>
            </a:endParaRPr>
          </a:p>
          <a:p>
            <a:pPr algn="l"/>
            <a:r>
              <a:rPr lang="es-PE" sz="2200" b="1" dirty="0" smtClean="0">
                <a:solidFill>
                  <a:schemeClr val="tx1"/>
                </a:solidFill>
              </a:rPr>
              <a:t>b.2 Sustancias compuestas:</a:t>
            </a:r>
          </a:p>
          <a:p>
            <a:pPr algn="l"/>
            <a:r>
              <a:rPr lang="es-PE" sz="2200" b="1" dirty="0" smtClean="0">
                <a:solidFill>
                  <a:schemeClr val="tx1"/>
                </a:solidFill>
              </a:rPr>
              <a:t>Aquella sustancia formada por una sola clase de </a:t>
            </a:r>
            <a:r>
              <a:rPr lang="es-PE" sz="2200" b="1" dirty="0" smtClean="0">
                <a:solidFill>
                  <a:schemeClr val="tx1"/>
                </a:solidFill>
              </a:rPr>
              <a:t>moléculas. </a:t>
            </a:r>
            <a:r>
              <a:rPr lang="es-PE" sz="2200" b="1" dirty="0" smtClean="0">
                <a:solidFill>
                  <a:schemeClr val="tx1"/>
                </a:solidFill>
              </a:rPr>
              <a:t>La </a:t>
            </a:r>
            <a:r>
              <a:rPr lang="es-PE" sz="2200" b="1" dirty="0" smtClean="0">
                <a:solidFill>
                  <a:schemeClr val="tx1"/>
                </a:solidFill>
              </a:rPr>
              <a:t>molécula </a:t>
            </a:r>
            <a:r>
              <a:rPr lang="es-PE" sz="2200" b="1" dirty="0" smtClean="0">
                <a:solidFill>
                  <a:schemeClr val="tx1"/>
                </a:solidFill>
              </a:rPr>
              <a:t>esta  formada por </a:t>
            </a:r>
            <a:r>
              <a:rPr lang="es-PE" sz="2200" b="1" dirty="0" smtClean="0">
                <a:solidFill>
                  <a:schemeClr val="tx1"/>
                </a:solidFill>
              </a:rPr>
              <a:t>átomos </a:t>
            </a:r>
            <a:r>
              <a:rPr lang="es-PE" sz="2200" b="1" dirty="0" smtClean="0">
                <a:solidFill>
                  <a:schemeClr val="tx1"/>
                </a:solidFill>
              </a:rPr>
              <a:t>diferentes. </a:t>
            </a:r>
            <a:r>
              <a:rPr lang="es-PE" sz="2200" b="1" dirty="0" smtClean="0">
                <a:solidFill>
                  <a:schemeClr val="tx1"/>
                </a:solidFill>
              </a:rPr>
              <a:t>También </a:t>
            </a:r>
            <a:r>
              <a:rPr lang="es-PE" sz="2200" b="1" dirty="0" smtClean="0">
                <a:solidFill>
                  <a:schemeClr val="tx1"/>
                </a:solidFill>
              </a:rPr>
              <a:t>se encuentran definida por sus propiedades </a:t>
            </a:r>
            <a:r>
              <a:rPr lang="es-PE" sz="2200" b="1" dirty="0" smtClean="0">
                <a:solidFill>
                  <a:schemeClr val="tx1"/>
                </a:solidFill>
              </a:rPr>
              <a:t>físicas </a:t>
            </a:r>
            <a:endParaRPr lang="es-PE" sz="2200" b="1" dirty="0" smtClean="0">
              <a:solidFill>
                <a:schemeClr val="tx1"/>
              </a:solidFill>
            </a:endParaRPr>
          </a:p>
          <a:p>
            <a:pPr algn="l"/>
            <a:endParaRPr lang="es-PE" sz="2200" b="1" dirty="0">
              <a:solidFill>
                <a:schemeClr val="tx1"/>
              </a:solidFill>
            </a:endParaRPr>
          </a:p>
        </p:txBody>
      </p:sp>
    </p:spTree>
    <p:extLst>
      <p:ext uri="{BB962C8B-B14F-4D97-AF65-F5344CB8AC3E}">
        <p14:creationId xmlns:p14="http://schemas.microsoft.com/office/powerpoint/2010/main" val="404646214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rma de onda">
  <a:themeElements>
    <a:clrScheme name="Forma de onda">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Forma de onda">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orma de onda">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158</TotalTime>
  <Words>1130</Words>
  <Application>Microsoft Office PowerPoint</Application>
  <PresentationFormat>Presentación en pantalla (4:3)</PresentationFormat>
  <Paragraphs>171</Paragraphs>
  <Slides>15</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15</vt:i4>
      </vt:variant>
    </vt:vector>
  </HeadingPairs>
  <TitlesOfParts>
    <vt:vector size="20" baseType="lpstr">
      <vt:lpstr>Arial</vt:lpstr>
      <vt:lpstr>Cambria Math</vt:lpstr>
      <vt:lpstr>Candara</vt:lpstr>
      <vt:lpstr>Symbol</vt:lpstr>
      <vt:lpstr>Forma de onda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STANFV2000</dc:creator>
  <cp:lastModifiedBy>Equipo</cp:lastModifiedBy>
  <cp:revision>25</cp:revision>
  <dcterms:created xsi:type="dcterms:W3CDTF">2018-08-15T04:54:59Z</dcterms:created>
  <dcterms:modified xsi:type="dcterms:W3CDTF">2021-03-17T22:23:24Z</dcterms:modified>
</cp:coreProperties>
</file>